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2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3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6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7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8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9.xml" ContentType="application/vnd.openxmlformats-officedocument.presentationml.notesSlide+xml"/>
  <Override PartName="/ppt/tags/tag50.xml" ContentType="application/vnd.openxmlformats-officedocument.presentationml.tags+xml"/>
  <Override PartName="/ppt/notesSlides/notesSlide2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1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2.xml" ContentType="application/vnd.openxmlformats-officedocument.presentationml.notesSlide+xml"/>
  <Override PartName="/ppt/tags/tag56.xml" ContentType="application/vnd.openxmlformats-officedocument.presentationml.tags+xml"/>
  <Override PartName="/ppt/notesSlides/notesSlide23.xml" ContentType="application/vnd.openxmlformats-officedocument.presentationml.notesSlide+xml"/>
  <Override PartName="/ppt/tags/tag57.xml" ContentType="application/vnd.openxmlformats-officedocument.presentationml.tags+xml"/>
  <Override PartName="/ppt/notesSlides/notesSlide24.xml" ContentType="application/vnd.openxmlformats-officedocument.presentationml.notesSlide+xml"/>
  <Override PartName="/ppt/comments/comment1.xml" ContentType="application/vnd.openxmlformats-officedocument.presentationml.comments+xml"/>
  <Override PartName="/ppt/tags/tag58.xml" ContentType="application/vnd.openxmlformats-officedocument.presentationml.tags+xml"/>
  <Override PartName="/ppt/notesSlides/notesSlide25.xml" ContentType="application/vnd.openxmlformats-officedocument.presentationml.notesSlide+xml"/>
  <Override PartName="/ppt/tags/tag59.xml" ContentType="application/vnd.openxmlformats-officedocument.presentationml.tags+xml"/>
  <Override PartName="/ppt/notesSlides/notesSlide26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7.xml" ContentType="application/vnd.openxmlformats-officedocument.presentationml.notesSlide+xml"/>
  <Override PartName="/ppt/tags/tag63.xml" ContentType="application/vnd.openxmlformats-officedocument.presentationml.tags+xml"/>
  <Override PartName="/ppt/notesSlides/notesSlide28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9.xml" ContentType="application/vnd.openxmlformats-officedocument.presentationml.notesSlide+xml"/>
  <Override PartName="/ppt/tags/tag67.xml" ContentType="application/vnd.openxmlformats-officedocument.presentationml.tags+xml"/>
  <Override PartName="/ppt/notesSlides/notesSlide30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31.xml" ContentType="application/vnd.openxmlformats-officedocument.presentationml.notesSlide+xml"/>
  <Override PartName="/ppt/tags/tag72.xml" ContentType="application/vnd.openxmlformats-officedocument.presentationml.tags+xml"/>
  <Override PartName="/ppt/notesSlides/notesSlide32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33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34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5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36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37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38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39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40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41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42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43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44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45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46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47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48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408" r:id="rId2"/>
    <p:sldId id="416" r:id="rId3"/>
    <p:sldId id="420" r:id="rId4"/>
    <p:sldId id="550" r:id="rId5"/>
    <p:sldId id="453" r:id="rId6"/>
    <p:sldId id="479" r:id="rId7"/>
    <p:sldId id="427" r:id="rId8"/>
    <p:sldId id="597" r:id="rId9"/>
    <p:sldId id="551" r:id="rId10"/>
    <p:sldId id="443" r:id="rId11"/>
    <p:sldId id="444" r:id="rId12"/>
    <p:sldId id="555" r:id="rId13"/>
    <p:sldId id="556" r:id="rId14"/>
    <p:sldId id="536" r:id="rId15"/>
    <p:sldId id="557" r:id="rId16"/>
    <p:sldId id="586" r:id="rId17"/>
    <p:sldId id="552" r:id="rId18"/>
    <p:sldId id="511" r:id="rId19"/>
    <p:sldId id="517" r:id="rId20"/>
    <p:sldId id="599" r:id="rId21"/>
    <p:sldId id="598" r:id="rId22"/>
    <p:sldId id="493" r:id="rId23"/>
    <p:sldId id="558" r:id="rId24"/>
    <p:sldId id="591" r:id="rId25"/>
    <p:sldId id="562" r:id="rId26"/>
    <p:sldId id="564" r:id="rId27"/>
    <p:sldId id="570" r:id="rId28"/>
    <p:sldId id="565" r:id="rId29"/>
    <p:sldId id="571" r:id="rId30"/>
    <p:sldId id="566" r:id="rId31"/>
    <p:sldId id="592" r:id="rId32"/>
    <p:sldId id="593" r:id="rId33"/>
    <p:sldId id="563" r:id="rId34"/>
    <p:sldId id="594" r:id="rId35"/>
    <p:sldId id="496" r:id="rId36"/>
    <p:sldId id="595" r:id="rId37"/>
    <p:sldId id="524" r:id="rId38"/>
    <p:sldId id="525" r:id="rId39"/>
    <p:sldId id="526" r:id="rId40"/>
    <p:sldId id="596" r:id="rId41"/>
    <p:sldId id="501" r:id="rId42"/>
    <p:sldId id="502" r:id="rId43"/>
    <p:sldId id="499" r:id="rId44"/>
    <p:sldId id="546" r:id="rId45"/>
    <p:sldId id="527" r:id="rId46"/>
    <p:sldId id="547" r:id="rId47"/>
    <p:sldId id="587" r:id="rId48"/>
    <p:sldId id="589" r:id="rId49"/>
    <p:sldId id="529" r:id="rId50"/>
    <p:sldId id="533" r:id="rId51"/>
    <p:sldId id="534" r:id="rId52"/>
    <p:sldId id="535" r:id="rId53"/>
    <p:sldId id="518" r:id="rId54"/>
    <p:sldId id="519" r:id="rId55"/>
    <p:sldId id="520" r:id="rId56"/>
    <p:sldId id="530" r:id="rId57"/>
    <p:sldId id="531" r:id="rId58"/>
    <p:sldId id="532" r:id="rId59"/>
    <p:sldId id="423" r:id="rId60"/>
    <p:sldId id="561" r:id="rId61"/>
    <p:sldId id="590" r:id="rId62"/>
    <p:sldId id="573" r:id="rId63"/>
    <p:sldId id="583" r:id="rId64"/>
    <p:sldId id="584" r:id="rId65"/>
    <p:sldId id="585" r:id="rId66"/>
    <p:sldId id="435" r:id="rId67"/>
    <p:sldId id="434" r:id="rId68"/>
    <p:sldId id="412" r:id="rId69"/>
  </p:sldIdLst>
  <p:sldSz cx="9144000" cy="5143500" type="screen16x9"/>
  <p:notesSz cx="6858000" cy="9144000"/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47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0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 Yang" initials="XY" lastIdx="2" clrIdx="0"/>
  <p:cmAuthor id="2" name="彦青 俞" initials="彦俞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A6"/>
    <a:srgbClr val="FF8344"/>
    <a:srgbClr val="F36522"/>
    <a:srgbClr val="ED6D2B"/>
    <a:srgbClr val="FC6A25"/>
    <a:srgbClr val="E46836"/>
    <a:srgbClr val="F06712"/>
    <a:srgbClr val="FD7639"/>
    <a:srgbClr val="E94F19"/>
    <a:srgbClr val="FCA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42" autoAdjust="0"/>
    <p:restoredTop sz="85896" autoAdjust="0"/>
  </p:normalViewPr>
  <p:slideViewPr>
    <p:cSldViewPr snapToGrid="0" showGuides="1">
      <p:cViewPr varScale="1">
        <p:scale>
          <a:sx n="87" d="100"/>
          <a:sy n="87" d="100"/>
        </p:scale>
        <p:origin x="184" y="2112"/>
      </p:cViewPr>
      <p:guideLst>
        <p:guide orient="horz" pos="447"/>
        <p:guide pos="2880"/>
        <p:guide orient="horz" pos="160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tags" Target="tags/tag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12-20T17:12:46.997" idx="2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有图有真相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894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72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Short.  Long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391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前面说到了</a:t>
            </a:r>
            <a:r>
              <a:rPr lang="en-US" altLang="zh-CN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char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可当成字节数为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1B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整数型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使用，举个例子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首先学习一下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语言的输入与输出。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前面说到了</a:t>
            </a:r>
            <a:r>
              <a:rPr lang="en-US" altLang="zh-CN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char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可当成字节数为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1B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整数型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使用，举个例子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首先学习一下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语言的输入与输出。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这里要将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iostream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内部包含了</a:t>
            </a:r>
            <a:r>
              <a:rPr lang="en-US" altLang="zh-CN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stdio.h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所以可以不需要再额外添加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也要讲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语言头文件的规则：去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.h 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在前面加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这里要将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iostream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内部包含了</a:t>
            </a:r>
            <a:r>
              <a:rPr lang="en-US" altLang="zh-CN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stdio.h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所以可以不需要再额外添加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也要讲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语言头文件的规则：去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.h 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在前面加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前面说到了</a:t>
            </a:r>
            <a:r>
              <a:rPr lang="en-US" altLang="zh-CN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char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可当成字节数为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1B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整数型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使用，举个例子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首先学习一下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语言的输入与输出。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047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3681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后面有例子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678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744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后面有例子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3410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8497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9314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4081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28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SzPct val="150000"/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在计算机中，变量就像是一个存数据的盒子，数据有很多，对应的盒子也会有很多。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SzPct val="150000"/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为了避免拿错物品，我们通常会为每个盒子贴上一个标签。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SzPct val="150000"/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在计算机编程中，这个标签被称为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----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标识符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7882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3582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666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389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每个数据的内存大小都是固定的，可以表示的数字范围也是有限的。当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数据的值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超出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了其所能表示的范围，可能会产生意想不到的结果，这种情况叫数据溢出。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8848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1819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不同数据类型的变量之间相互赋值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可能会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发生错误。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不同数据类型的变量之间相互赋值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可能会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发生错误。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不同数据类型的变量之间相互赋值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可能会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发生错误。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它包含大量不需要的库的头文件，更适合在在线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OJ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比赛中使用，不过在国内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OJ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中，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POJ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HDU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不支持这个函数，其他国外的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OJ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，还有台湾的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OJ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都支持，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CF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Topcoder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也都支持。然而，在具体的软件工程的开发中，应该减少包含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&lt;bits/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stdc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++.h&gt;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，控制编译时间和代码大小。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SzPct val="150000"/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在计算机中，变量就像是一个存数据的盒子，数据有很多，对应的盒子也会有很多。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SzPct val="150000"/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为了避免拿错物品，我们通常会为每个盒子贴上一个标签。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SzPct val="150000"/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在计算机编程中，这个标签被称为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----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标识符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（我们通常也会把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int a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说成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定义一个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型变量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。）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不同数据类型的变量之间相互赋值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可能会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发生错误。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4C4388EF-52D1-4258-9BE5-BCD010C7D4DE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" y="-1"/>
            <a:ext cx="9138047" cy="51603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8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" y="947"/>
            <a:ext cx="9138046" cy="5158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63671"/>
          </a:xfrm>
          <a:prstGeom prst="rect">
            <a:avLst/>
          </a:prstGeom>
        </p:spPr>
      </p:pic>
      <p:sp>
        <p:nvSpPr>
          <p:cNvPr id="7" name="标题 1"/>
          <p:cNvSpPr txBox="1"/>
          <p:nvPr userDrawn="1"/>
        </p:nvSpPr>
        <p:spPr>
          <a:xfrm>
            <a:off x="558052" y="2064136"/>
            <a:ext cx="7886700" cy="175483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zh-CN" dirty="0">
                <a:latin typeface="+mj-lt"/>
              </a:rPr>
              <a:t>THANK YOU</a:t>
            </a:r>
            <a:endParaRPr kumimoji="1" lang="en-US" altLang="zh-CN" sz="2400" b="0" dirty="0">
              <a:latin typeface="+mj-l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CFE5-9BAE-434A-B7E0-C053F9E20057}" type="datetimeFigureOut">
              <a:rPr kumimoji="1" lang="zh-CN" altLang="en-US" smtClean="0"/>
              <a:t>2025/1/8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5E1B-EC61-4B40-BD8F-EFE8DCE7742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FCFE5-9BAE-434A-B7E0-C053F9E20057}" type="datetimeFigureOut">
              <a:rPr kumimoji="1" lang="zh-CN" altLang="en-US" smtClean="0"/>
              <a:t>2025/1/8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75E1B-EC61-4B40-BD8F-EFE8DCE7742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sv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22.sv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2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26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26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27.jpe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7.xml"/><Relationship Id="rId4" Type="http://schemas.openxmlformats.org/officeDocument/2006/relationships/comments" Target="../comments/commen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31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32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9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9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4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sv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21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4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4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4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notesSlide" Target="../notesSlides/notesSlide4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4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0.xml"/><Relationship Id="rId7" Type="http://schemas.openxmlformats.org/officeDocument/2006/relationships/image" Target="../media/image18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090892" y="1739723"/>
            <a:ext cx="6883213" cy="237507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zh-CN" spc="225" dirty="0"/>
              <a:t>NOIP</a:t>
            </a:r>
            <a:r>
              <a:rPr kumimoji="1" lang="zh-CN" altLang="en-US" spc="225" dirty="0"/>
              <a:t>代码编程</a:t>
            </a:r>
            <a:endParaRPr kumimoji="1" lang="en-US" altLang="zh-CN" spc="225" dirty="0"/>
          </a:p>
          <a:p>
            <a:pPr algn="ctr">
              <a:lnSpc>
                <a:spcPct val="150000"/>
              </a:lnSpc>
            </a:pPr>
            <a:r>
              <a:rPr kumimoji="1" lang="en-US" altLang="zh-CN" sz="2600" spc="225" dirty="0"/>
              <a:t>NOIP1-1-2</a:t>
            </a:r>
            <a:endParaRPr kumimoji="1" lang="en-US" altLang="zh-CN" sz="1800" b="0" spc="225" dirty="0">
              <a:latin typeface="+mn-lt"/>
            </a:endParaRPr>
          </a:p>
          <a:p>
            <a:pPr algn="ctr">
              <a:lnSpc>
                <a:spcPct val="150000"/>
              </a:lnSpc>
            </a:pPr>
            <a:endParaRPr kumimoji="1" lang="zh-CN" altLang="en-US" sz="1800" b="0" spc="225" dirty="0">
              <a:latin typeface="+mn-lt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800" b="0" spc="225" dirty="0">
                <a:latin typeface="+mn-lt"/>
                <a:sym typeface="+mn-ea"/>
              </a:rPr>
              <a:t>变量与输入</a:t>
            </a:r>
            <a:endParaRPr kumimoji="1" lang="zh-CN" altLang="en-US" sz="1800" b="0" spc="225" dirty="0">
              <a:latin typeface="+mn-lt"/>
            </a:endParaRPr>
          </a:p>
          <a:p>
            <a:pPr algn="ctr">
              <a:lnSpc>
                <a:spcPct val="150000"/>
              </a:lnSpc>
            </a:pPr>
            <a:endParaRPr kumimoji="1" lang="en-US" altLang="zh-CN" sz="1800" b="0" spc="225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>
            <p:custDataLst>
              <p:tags r:id="rId2"/>
            </p:custDataLst>
          </p:nvPr>
        </p:nvSpPr>
        <p:spPr>
          <a:xfrm>
            <a:off x="312896" y="156686"/>
            <a:ext cx="3384709" cy="375761"/>
          </a:xfrm>
          <a:prstGeom prst="rect">
            <a:avLst/>
          </a:prstGeom>
        </p:spPr>
        <p:txBody>
          <a:bodyPr lIns="51433" tIns="25716" rIns="51433" bIns="25716">
            <a:noAutofit/>
          </a:bodyPr>
          <a:lstStyle>
            <a:lvl1pPr algn="ctr" defTabSz="91376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2400" b="1" dirty="0">
              <a:solidFill>
                <a:srgbClr val="E94F1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769118" y="3925019"/>
            <a:ext cx="4178504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</a:rPr>
              <a:t>敲黑板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：申请变量时，一定要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声明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变量的类型。</a:t>
            </a:r>
            <a:endParaRPr lang="en-US" altLang="zh-CN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33603" y="1042202"/>
            <a:ext cx="72808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a;</a:t>
            </a:r>
          </a:p>
        </p:txBody>
      </p:sp>
      <p:sp>
        <p:nvSpPr>
          <p:cNvPr id="5" name="矩形 4"/>
          <p:cNvSpPr/>
          <p:nvPr/>
        </p:nvSpPr>
        <p:spPr>
          <a:xfrm>
            <a:off x="3664400" y="1042202"/>
            <a:ext cx="1234633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double b;</a:t>
            </a:r>
          </a:p>
        </p:txBody>
      </p:sp>
      <p:sp>
        <p:nvSpPr>
          <p:cNvPr id="6" name="矩形 5"/>
          <p:cNvSpPr/>
          <p:nvPr/>
        </p:nvSpPr>
        <p:spPr>
          <a:xfrm>
            <a:off x="6377944" y="1042202"/>
            <a:ext cx="89960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char c;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9118" y="2162619"/>
            <a:ext cx="91630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dirty="0" err="1"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整数</a:t>
            </a:r>
          </a:p>
        </p:txBody>
      </p:sp>
      <p:pic>
        <p:nvPicPr>
          <p:cNvPr id="2" name="图片 1" descr="思考"/>
          <p:cNvPicPr>
            <a:picLocks noChangeAspect="1"/>
          </p:cNvPicPr>
          <p:nvPr/>
        </p:nvPicPr>
        <p:blipFill rotWithShape="1">
          <a:blip r:embed="rId6"/>
          <a:srcRect l="29706" t="22455" r="36102" b="21370"/>
          <a:stretch>
            <a:fillRect/>
          </a:stretch>
        </p:blipFill>
        <p:spPr>
          <a:xfrm>
            <a:off x="7900558" y="3925019"/>
            <a:ext cx="1226190" cy="1214028"/>
          </a:xfrm>
          <a:prstGeom prst="rect">
            <a:avLst/>
          </a:prstGeom>
        </p:spPr>
      </p:pic>
      <p:sp>
        <p:nvSpPr>
          <p:cNvPr id="10" name="下箭头 9"/>
          <p:cNvSpPr/>
          <p:nvPr/>
        </p:nvSpPr>
        <p:spPr>
          <a:xfrm flipV="1">
            <a:off x="1049072" y="1489176"/>
            <a:ext cx="224287" cy="595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3425680" y="2162619"/>
            <a:ext cx="20441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double 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双精度浮点数</a:t>
            </a:r>
          </a:p>
        </p:txBody>
      </p:sp>
      <p:sp>
        <p:nvSpPr>
          <p:cNvPr id="12" name="下箭头 11"/>
          <p:cNvSpPr/>
          <p:nvPr/>
        </p:nvSpPr>
        <p:spPr>
          <a:xfrm flipV="1">
            <a:off x="3860453" y="1489176"/>
            <a:ext cx="224287" cy="595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下箭头 12"/>
          <p:cNvSpPr/>
          <p:nvPr/>
        </p:nvSpPr>
        <p:spPr>
          <a:xfrm flipV="1">
            <a:off x="6604727" y="1489176"/>
            <a:ext cx="224287" cy="595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文本框 13"/>
          <p:cNvSpPr txBox="1"/>
          <p:nvPr/>
        </p:nvSpPr>
        <p:spPr>
          <a:xfrm>
            <a:off x="6263468" y="2162619"/>
            <a:ext cx="101155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char 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字符</a:t>
            </a:r>
          </a:p>
        </p:txBody>
      </p:sp>
      <p:sp>
        <p:nvSpPr>
          <p:cNvPr id="15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变量的声明和定义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4F5391-82FA-3194-2C12-142F7CE04B57}"/>
              </a:ext>
            </a:extLst>
          </p:cNvPr>
          <p:cNvSpPr txBox="1"/>
          <p:nvPr/>
        </p:nvSpPr>
        <p:spPr>
          <a:xfrm>
            <a:off x="603939" y="2658937"/>
            <a:ext cx="667108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l"/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声明变量是告诉编译器或解释器程序中将会使用这个变量，并指定它的名称和类型。声明的目的是为变量分配内存空间，但可能不对它进行初始化（即不赋值）。</a:t>
            </a:r>
            <a:endParaRPr lang="en-US" altLang="zh-CN" sz="1400" kern="1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indent="266700"/>
            <a:endParaRPr lang="en-US" altLang="zh-CN" sz="1400" kern="1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indent="266700"/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例如：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int a ; //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声明一个整数变量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</a:t>
            </a:r>
            <a:endParaRPr lang="zh-CN" altLang="zh-CN" sz="1400" kern="1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indent="266700" algn="l"/>
            <a:endParaRPr lang="zh-CN" altLang="zh-CN" sz="1400" kern="1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0" grpId="0" bldLvl="0" animBg="1"/>
      <p:bldP spid="11" grpId="0"/>
      <p:bldP spid="12" grpId="0" bldLvl="0" animBg="1"/>
      <p:bldP spid="13" grpId="0" bldLvl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958861" y="2195216"/>
            <a:ext cx="2147978" cy="85280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9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en-US" altLang="zh-CN" sz="49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a; </a:t>
            </a:r>
            <a:endParaRPr lang="zh-CN" altLang="en-US" sz="4950" dirty="0"/>
          </a:p>
        </p:txBody>
      </p:sp>
      <p:sp>
        <p:nvSpPr>
          <p:cNvPr id="13" name="下箭头 12"/>
          <p:cNvSpPr/>
          <p:nvPr/>
        </p:nvSpPr>
        <p:spPr>
          <a:xfrm>
            <a:off x="4347713" y="1688953"/>
            <a:ext cx="224287" cy="595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矩形 13"/>
          <p:cNvSpPr/>
          <p:nvPr/>
        </p:nvSpPr>
        <p:spPr>
          <a:xfrm>
            <a:off x="3801597" y="1358123"/>
            <a:ext cx="1540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变量的名字为：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1400" dirty="0"/>
          </a:p>
        </p:txBody>
      </p:sp>
      <p:sp>
        <p:nvSpPr>
          <p:cNvPr id="15" name="下箭头 14"/>
          <p:cNvSpPr/>
          <p:nvPr/>
        </p:nvSpPr>
        <p:spPr>
          <a:xfrm flipV="1">
            <a:off x="3569179" y="2937253"/>
            <a:ext cx="224287" cy="595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2881599" y="3601854"/>
            <a:ext cx="177324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变量的类型为：</a:t>
            </a:r>
            <a:r>
              <a:rPr lang="en-US" altLang="zh-CN" sz="1500" dirty="0" err="1">
                <a:latin typeface="微软雅黑" panose="020B0503020204020204" charset="-122"/>
                <a:ea typeface="微软雅黑" panose="020B0503020204020204" charset="-122"/>
              </a:rPr>
              <a:t>int</a:t>
            </a:r>
            <a:endParaRPr lang="zh-CN" altLang="en-US" sz="1500" dirty="0"/>
          </a:p>
        </p:txBody>
      </p:sp>
      <p:pic>
        <p:nvPicPr>
          <p:cNvPr id="17" name="图片 16" descr="思考"/>
          <p:cNvPicPr>
            <a:picLocks noChangeAspect="1"/>
          </p:cNvPicPr>
          <p:nvPr/>
        </p:nvPicPr>
        <p:blipFill rotWithShape="1">
          <a:blip r:embed="rId5"/>
          <a:srcRect l="29706" t="22455" r="32596" b="19726"/>
          <a:stretch>
            <a:fillRect/>
          </a:stretch>
        </p:blipFill>
        <p:spPr>
          <a:xfrm>
            <a:off x="7900557" y="3925019"/>
            <a:ext cx="1351904" cy="12495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变量的定义</a:t>
            </a:r>
          </a:p>
        </p:txBody>
      </p:sp>
      <p:sp>
        <p:nvSpPr>
          <p:cNvPr id="4" name="矩形 3"/>
          <p:cNvSpPr/>
          <p:nvPr/>
        </p:nvSpPr>
        <p:spPr>
          <a:xfrm>
            <a:off x="3107544" y="2132624"/>
            <a:ext cx="2147978" cy="85280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9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 = 90; </a:t>
            </a:r>
            <a:endParaRPr lang="zh-CN" altLang="en-US" sz="4950" dirty="0"/>
          </a:p>
        </p:txBody>
      </p:sp>
      <p:sp>
        <p:nvSpPr>
          <p:cNvPr id="5" name="下箭头 5"/>
          <p:cNvSpPr/>
          <p:nvPr/>
        </p:nvSpPr>
        <p:spPr>
          <a:xfrm>
            <a:off x="3784717" y="1665180"/>
            <a:ext cx="224287" cy="595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/>
        </p:nvSpPr>
        <p:spPr>
          <a:xfrm>
            <a:off x="4092627" y="3469883"/>
            <a:ext cx="154940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变量的值为：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90</a:t>
            </a:r>
            <a:endParaRPr lang="zh-CN" altLang="en-US" sz="1500" dirty="0"/>
          </a:p>
        </p:txBody>
      </p:sp>
      <p:sp>
        <p:nvSpPr>
          <p:cNvPr id="10" name="下箭头 1"/>
          <p:cNvSpPr/>
          <p:nvPr/>
        </p:nvSpPr>
        <p:spPr>
          <a:xfrm flipV="1">
            <a:off x="3213217" y="2835843"/>
            <a:ext cx="224287" cy="595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3063749" y="3469883"/>
            <a:ext cx="56388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变量</a:t>
            </a:r>
            <a:endParaRPr lang="zh-CN" altLang="en-US" sz="1500" dirty="0"/>
          </a:p>
        </p:txBody>
      </p:sp>
      <p:sp>
        <p:nvSpPr>
          <p:cNvPr id="12" name="下箭头 10"/>
          <p:cNvSpPr/>
          <p:nvPr/>
        </p:nvSpPr>
        <p:spPr>
          <a:xfrm flipV="1">
            <a:off x="4627683" y="2835843"/>
            <a:ext cx="224287" cy="595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矩形 17"/>
          <p:cNvSpPr/>
          <p:nvPr/>
        </p:nvSpPr>
        <p:spPr>
          <a:xfrm>
            <a:off x="3539070" y="1326861"/>
            <a:ext cx="75438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赋值号</a:t>
            </a:r>
            <a:endParaRPr lang="zh-CN" altLang="en-US" sz="15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/>
      <p:bldP spid="15" grpId="0" animBg="1"/>
      <p:bldP spid="16" grpId="0"/>
      <p:bldP spid="4" grpId="0" animBg="1"/>
      <p:bldP spid="5" grpId="0" animBg="1"/>
      <p:bldP spid="8" grpId="0"/>
      <p:bldP spid="10" grpId="0" animBg="1"/>
      <p:bldP spid="11" grpId="0"/>
      <p:bldP spid="12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变量的定义</a:t>
            </a:r>
          </a:p>
        </p:txBody>
      </p:sp>
      <p:sp>
        <p:nvSpPr>
          <p:cNvPr id="7" name="Text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33832" y="2862694"/>
            <a:ext cx="3938168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注意与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Python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定义变量的区别：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230" y="1617643"/>
            <a:ext cx="72226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        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C++</a:t>
            </a:r>
            <a:r>
              <a:rPr lang="zh-CN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申请变量时，必须声明类型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   //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可以定义后初始化赋值</a:t>
            </a:r>
            <a:endParaRPr lang="zh-CN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1.234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也可以定义的同时初始化赋值</a:t>
            </a:r>
            <a:endParaRPr lang="zh-CN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'@'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33832" y="3403665"/>
            <a:ext cx="74842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Python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申请变量无需声明类型，必须定义的同时初始化赋值</a:t>
            </a:r>
            <a:endParaRPr lang="zh-CN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</a:t>
            </a:r>
            <a:endParaRPr lang="zh-CN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 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1.234</a:t>
            </a:r>
            <a:endParaRPr lang="zh-CN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= 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'@'</a:t>
            </a:r>
            <a:endParaRPr lang="zh-CN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/>
          <p:cNvSpPr/>
          <p:nvPr/>
        </p:nvSpPr>
        <p:spPr>
          <a:xfrm>
            <a:off x="819801" y="3149937"/>
            <a:ext cx="2677494" cy="113213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819801" y="1427356"/>
            <a:ext cx="1484784" cy="73085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变量的定义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49666" y="1511876"/>
            <a:ext cx="2609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"123"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70667" y="1358482"/>
            <a:ext cx="49791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invalid conversion from ‘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*’ to ‘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 [-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fpermissive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|     a = 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"123";</a:t>
            </a:r>
          </a:p>
          <a:p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|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        ^~~~~</a:t>
            </a:r>
          </a:p>
          <a:p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|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        |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|         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const char*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14102" y="2057988"/>
            <a:ext cx="2041563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Helvetica" pitchFamily="2" charset="0"/>
              </a:rPr>
              <a:t>报错！</a:t>
            </a:r>
            <a:endParaRPr lang="en-US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7" y="1557165"/>
            <a:ext cx="1001646" cy="1001646"/>
          </a:xfrm>
          <a:prstGeom prst="rect">
            <a:avLst/>
          </a:prstGeom>
        </p:spPr>
      </p:pic>
      <p:sp>
        <p:nvSpPr>
          <p:cNvPr id="11" name="乘号 10"/>
          <p:cNvSpPr/>
          <p:nvPr/>
        </p:nvSpPr>
        <p:spPr>
          <a:xfrm>
            <a:off x="498088" y="1849438"/>
            <a:ext cx="321713" cy="30876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19802" y="3282401"/>
            <a:ext cx="2677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1.234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659487" y="3846333"/>
            <a:ext cx="34403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Helvetica" pitchFamily="2" charset="0"/>
              </a:rPr>
              <a:t>不报错，但是输出的结果为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1</a:t>
            </a:r>
            <a:endParaRPr lang="en-US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pic>
        <p:nvPicPr>
          <p:cNvPr id="20" name="图形 19" descr="帮助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5679" y="3371611"/>
            <a:ext cx="1055794" cy="105579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4572000" y="1122556"/>
            <a:ext cx="4103649" cy="272586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4137" y="1991972"/>
            <a:ext cx="3938168" cy="1069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避免重复定义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中，不允许在同一作用域内定义两个相同名称的变量，这样会引起 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重定义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 错误。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变量的定义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84636" y="3848420"/>
            <a:ext cx="2041563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redefinition of a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28677" y="3885400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kumimoji="1" lang="zh-CN" altLang="en-US" sz="14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667" y="3019298"/>
            <a:ext cx="1001646" cy="100164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728677" y="1233014"/>
            <a:ext cx="281698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2791909" y="3801244"/>
            <a:ext cx="1377142" cy="58245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747101" y="3801244"/>
            <a:ext cx="1088463" cy="58245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572000" y="1122556"/>
            <a:ext cx="4103649" cy="272586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91644" y="1225989"/>
            <a:ext cx="3938168" cy="236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使用变量注意要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初始化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我们初学者习惯在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main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函数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中定义变量，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注意在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函数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中定义的变量，未初始化的变量绝不能直接使用！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未初始化的变量要通过赋值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(=)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或者输入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cin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后才能使用！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变量的定义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84636" y="3865560"/>
            <a:ext cx="36939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？</a:t>
            </a:r>
            <a:endParaRPr lang="en-US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8677" y="3885400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kumimoji="1" lang="zh-CN" altLang="en-US" sz="14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28677" y="1233014"/>
            <a:ext cx="457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图形 2" descr="帮助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5301" y="3104890"/>
            <a:ext cx="1055794" cy="105579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4054" y="3801246"/>
            <a:ext cx="1807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791909" y="3801245"/>
            <a:ext cx="1557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a;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109834" y="3907807"/>
            <a:ext cx="638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或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4538887" y="810292"/>
            <a:ext cx="4259206" cy="278793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91644" y="1225989"/>
            <a:ext cx="3938168" cy="2634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使用变量注意要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初始化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注意！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定义变量时可以用逗号表达式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 , )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来一行语句中申请多个变量。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但右侧代码写法只会初始化变量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变量的定义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95564" y="920750"/>
            <a:ext cx="425920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54" y="2707034"/>
            <a:ext cx="1001646" cy="100164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19991" y="3725551"/>
            <a:ext cx="1001647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effectLst/>
                <a:latin typeface="Helvetica" pitchFamily="2" charset="0"/>
              </a:rPr>
              <a:t>21845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Helvetica" pitchFamily="2" charset="0"/>
              </a:rPr>
              <a:t>-8416</a:t>
            </a:r>
          </a:p>
          <a:p>
            <a:r>
              <a:rPr lang="en-US" altLang="zh-CN" sz="1200" dirty="0">
                <a:solidFill>
                  <a:srgbClr val="FF0000"/>
                </a:solidFill>
                <a:effectLst/>
                <a:latin typeface="Helvetica" pitchFamily="2" charset="0"/>
              </a:rPr>
              <a:t>32767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Helvetica" pitchFamily="2" charset="0"/>
              </a:rPr>
              <a:t>0</a:t>
            </a:r>
          </a:p>
          <a:p>
            <a:r>
              <a:rPr lang="en-US" altLang="zh-CN" sz="1200" dirty="0">
                <a:solidFill>
                  <a:srgbClr val="FF0000"/>
                </a:solidFill>
                <a:effectLst/>
                <a:latin typeface="Helvetica" pitchFamily="2" charset="0"/>
              </a:rPr>
              <a:t>0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178795" y="3609734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kumimoji="1" lang="zh-CN" altLang="en-US" sz="14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5793" y="243205"/>
            <a:ext cx="2491776" cy="4700669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51015" y="3548179"/>
            <a:ext cx="1660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有图有真相！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5131" y="1343819"/>
            <a:ext cx="5189256" cy="2962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C++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中，标识符有一些规定需要遵循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组成规则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：变量名由数字、字母以及下划线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组成。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开头限制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：不能以数字开头。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关键字禁用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：不得使用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C++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语言中已有的关键字作为变量名，比如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float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return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等。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大小写敏感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：变量名是区分大小写的，即大写字母和小写字母被视为不同的字符。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见名知意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：变量的命名应该具有描述性，使得通过变量名就能够理解其用途。</a:t>
            </a: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标识符的命名规则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74387" y="1756263"/>
            <a:ext cx="3599929" cy="202746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4097" y="920750"/>
            <a:ext cx="7121968" cy="3701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以下合法的变量名是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defTabSz="357505">
              <a:lnSpc>
                <a:spcPct val="150000"/>
              </a:lnSpc>
              <a:spcBef>
                <a:spcPct val="0"/>
              </a:spcBef>
              <a:buFont typeface="+mj-lt"/>
              <a:buAutoNum type="alphaUcPeriod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		</a:t>
            </a:r>
          </a:p>
          <a:p>
            <a:pPr marL="342900" indent="-342900" defTabSz="357505">
              <a:lnSpc>
                <a:spcPct val="150000"/>
              </a:lnSpc>
              <a:spcBef>
                <a:spcPct val="0"/>
              </a:spcBef>
              <a:buFont typeface="+mj-lt"/>
              <a:buAutoNum type="alphaUcPeriod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10days		</a:t>
            </a:r>
          </a:p>
          <a:p>
            <a:pPr marL="342900" indent="-342900" defTabSz="357505">
              <a:lnSpc>
                <a:spcPct val="150000"/>
              </a:lnSpc>
              <a:spcBef>
                <a:spcPct val="0"/>
              </a:spcBef>
              <a:buFont typeface="+mj-lt"/>
              <a:buAutoNum type="alphaUcPeriod"/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my_book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</a:t>
            </a:r>
          </a:p>
          <a:p>
            <a:pPr marL="342900" indent="-342900" defTabSz="357505">
              <a:lnSpc>
                <a:spcPct val="150000"/>
              </a:lnSpc>
              <a:spcBef>
                <a:spcPct val="0"/>
              </a:spcBef>
              <a:buFont typeface="+mj-lt"/>
              <a:buAutoNum type="alphaUcPeriod"/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us$D.count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357505"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2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判断以下变量命名是否合法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A.    _running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B.    13yearsold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C.    int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D.   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firstName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一起来找茬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7" y="1921024"/>
            <a:ext cx="416971" cy="41697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4097" y="920750"/>
            <a:ext cx="7121968" cy="3701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以下合法的变量名是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defTabSz="357505">
              <a:lnSpc>
                <a:spcPct val="150000"/>
              </a:lnSpc>
              <a:spcBef>
                <a:spcPct val="0"/>
              </a:spcBef>
              <a:buFont typeface="+mj-lt"/>
              <a:buAutoNum type="alphaUcPeriod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		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关键字禁用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defTabSz="357505">
              <a:lnSpc>
                <a:spcPct val="150000"/>
              </a:lnSpc>
              <a:spcBef>
                <a:spcPct val="0"/>
              </a:spcBef>
              <a:buFont typeface="+mj-lt"/>
              <a:buAutoNum type="alphaUcPeriod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10days		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数字开头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defTabSz="357505">
              <a:lnSpc>
                <a:spcPct val="150000"/>
              </a:lnSpc>
              <a:spcBef>
                <a:spcPct val="0"/>
              </a:spcBef>
              <a:buFont typeface="+mj-lt"/>
              <a:buAutoNum type="alphaUcPeriod"/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my_book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</a:t>
            </a:r>
          </a:p>
          <a:p>
            <a:pPr marL="342900" indent="-342900" defTabSz="357505">
              <a:lnSpc>
                <a:spcPct val="150000"/>
              </a:lnSpc>
              <a:spcBef>
                <a:spcPct val="0"/>
              </a:spcBef>
              <a:buFont typeface="+mj-lt"/>
              <a:buAutoNum type="alphaUcPeriod"/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us$D.count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组成规则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357505"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2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判断以下变量命名是否合法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A.    _running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lphaUcPeriod" startAt="2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13yearsold	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lphaUcPeriod" startAt="2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		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lphaUcPeriod" startAt="2"/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firstName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一起来找茬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7" y="1921024"/>
            <a:ext cx="416971" cy="41697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CF882F6-82CD-E716-9276-4413150AC8B9}"/>
              </a:ext>
            </a:extLst>
          </p:cNvPr>
          <p:cNvSpPr/>
          <p:nvPr/>
        </p:nvSpPr>
        <p:spPr>
          <a:xfrm>
            <a:off x="2131289" y="1327707"/>
            <a:ext cx="1240972" cy="270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99EFD8-10E8-0531-4A7E-7024250CA18F}"/>
              </a:ext>
            </a:extLst>
          </p:cNvPr>
          <p:cNvSpPr/>
          <p:nvPr/>
        </p:nvSpPr>
        <p:spPr>
          <a:xfrm>
            <a:off x="2131289" y="1652077"/>
            <a:ext cx="1240972" cy="270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8196579-59D0-4D05-0AA7-4C4938D4BA5E}"/>
              </a:ext>
            </a:extLst>
          </p:cNvPr>
          <p:cNvSpPr/>
          <p:nvPr/>
        </p:nvSpPr>
        <p:spPr>
          <a:xfrm>
            <a:off x="2238865" y="2329622"/>
            <a:ext cx="1240972" cy="270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602007" y="1472464"/>
            <a:ext cx="5246549" cy="30054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zh-CN" sz="3600" b="0" dirty="0">
                <a:latin typeface="+mj-lt"/>
              </a:rPr>
              <a:t>1</a:t>
            </a:r>
            <a:r>
              <a:rPr kumimoji="1" lang="en-US" altLang="zh-CN" sz="2400" dirty="0">
                <a:latin typeface="+mj-lt"/>
              </a:rPr>
              <a:t>/</a:t>
            </a:r>
            <a:r>
              <a:rPr kumimoji="1" lang="zh-CN" altLang="en-US" sz="2400" dirty="0">
                <a:latin typeface="+mj-lt"/>
              </a:rPr>
              <a:t>  </a:t>
            </a:r>
            <a:r>
              <a:rPr kumimoji="1" lang="en-US" altLang="zh-CN" sz="2400" dirty="0">
                <a:latin typeface="+mj-lt"/>
              </a:rPr>
              <a:t> </a:t>
            </a:r>
            <a:r>
              <a:rPr kumimoji="1" lang="zh-CN" altLang="en-US" sz="2400" dirty="0"/>
              <a:t>课前回顾</a:t>
            </a:r>
            <a:endParaRPr kumimoji="1" lang="en-US" altLang="zh-CN" sz="2400" dirty="0"/>
          </a:p>
          <a:p>
            <a:pPr>
              <a:lnSpc>
                <a:spcPct val="100000"/>
              </a:lnSpc>
            </a:pPr>
            <a:r>
              <a:rPr kumimoji="1" lang="en-US" altLang="zh-CN" sz="3600" b="0" dirty="0">
                <a:latin typeface="+mj-lt"/>
              </a:rPr>
              <a:t>2</a:t>
            </a:r>
            <a:r>
              <a:rPr kumimoji="1" lang="en-US" altLang="zh-CN" sz="2400" dirty="0">
                <a:latin typeface="+mj-lt"/>
              </a:rPr>
              <a:t>/</a:t>
            </a:r>
            <a:r>
              <a:rPr kumimoji="1" lang="zh-CN" altLang="en-US" sz="2400" dirty="0"/>
              <a:t>  </a:t>
            </a:r>
            <a:r>
              <a:rPr kumimoji="1" lang="en-US" altLang="zh-CN" sz="2400" dirty="0"/>
              <a:t> </a:t>
            </a:r>
            <a:r>
              <a:rPr kumimoji="1" lang="zh-CN" altLang="en-US" sz="2400" dirty="0"/>
              <a:t>变量与输入</a:t>
            </a:r>
            <a:endParaRPr kumimoji="1" lang="en-US" altLang="zh-CN" sz="2400" dirty="0"/>
          </a:p>
          <a:p>
            <a:pPr>
              <a:lnSpc>
                <a:spcPct val="100000"/>
              </a:lnSpc>
            </a:pPr>
            <a:r>
              <a:rPr kumimoji="1" lang="en-US" altLang="zh-CN" sz="3600" b="0" dirty="0">
                <a:latin typeface="+mj-lt"/>
              </a:rPr>
              <a:t>3</a:t>
            </a:r>
            <a:r>
              <a:rPr kumimoji="1" lang="en-US" altLang="zh-CN" sz="2400" dirty="0">
                <a:latin typeface="+mj-lt"/>
              </a:rPr>
              <a:t>/</a:t>
            </a:r>
            <a:r>
              <a:rPr kumimoji="1" lang="zh-CN" altLang="en-US" sz="2400" dirty="0"/>
              <a:t>  </a:t>
            </a:r>
            <a:r>
              <a:rPr kumimoji="1" lang="en-US" altLang="zh-CN" sz="2400" dirty="0"/>
              <a:t> </a:t>
            </a:r>
            <a:r>
              <a:rPr kumimoji="1" lang="zh-CN" altLang="en-US" sz="2400" dirty="0"/>
              <a:t>课堂总结</a:t>
            </a:r>
            <a:endParaRPr kumimoji="1" lang="en-US" altLang="zh-CN" sz="2400" dirty="0"/>
          </a:p>
          <a:p>
            <a:pPr>
              <a:lnSpc>
                <a:spcPct val="100000"/>
              </a:lnSpc>
            </a:pPr>
            <a:r>
              <a:rPr kumimoji="1" lang="en-US" altLang="zh-CN" sz="3600" b="0" dirty="0">
                <a:latin typeface="+mj-lt"/>
              </a:rPr>
              <a:t>4</a:t>
            </a:r>
            <a:r>
              <a:rPr kumimoji="1" lang="en-US" altLang="zh-CN" sz="2400" dirty="0">
                <a:latin typeface="+mj-lt"/>
              </a:rPr>
              <a:t>/</a:t>
            </a:r>
            <a:r>
              <a:rPr kumimoji="1" lang="zh-CN" altLang="en-US" sz="2400" dirty="0"/>
              <a:t>  </a:t>
            </a:r>
            <a:r>
              <a:rPr kumimoji="1" lang="en-US" altLang="zh-CN" sz="2400" dirty="0"/>
              <a:t> </a:t>
            </a:r>
            <a:r>
              <a:rPr kumimoji="1" lang="zh-CN" altLang="en-US" sz="2400" dirty="0"/>
              <a:t>相关练习</a:t>
            </a:r>
            <a:endParaRPr kumimoji="1" lang="en-US" altLang="zh-CN" sz="2400" dirty="0"/>
          </a:p>
          <a:p>
            <a:pPr>
              <a:lnSpc>
                <a:spcPct val="100000"/>
              </a:lnSpc>
            </a:pPr>
            <a:endParaRPr kumimoji="1" lang="en-US" altLang="zh-CN" sz="2400" b="0" spc="300" dirty="0"/>
          </a:p>
          <a:p>
            <a:pPr>
              <a:lnSpc>
                <a:spcPct val="100000"/>
              </a:lnSpc>
            </a:pPr>
            <a:endParaRPr kumimoji="1" lang="en-US" altLang="zh-CN" sz="2400" b="0" spc="300" dirty="0"/>
          </a:p>
          <a:p>
            <a:pPr>
              <a:lnSpc>
                <a:spcPct val="150000"/>
              </a:lnSpc>
            </a:pPr>
            <a:endParaRPr kumimoji="1" lang="en-US" altLang="zh-CN" sz="2400" b="0" spc="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4097" y="920750"/>
            <a:ext cx="7121968" cy="3701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以下合法的变量名是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defTabSz="357505">
              <a:lnSpc>
                <a:spcPct val="150000"/>
              </a:lnSpc>
              <a:spcBef>
                <a:spcPct val="0"/>
              </a:spcBef>
              <a:buFont typeface="+mj-lt"/>
              <a:buAutoNum type="alphaUcPeriod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		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关键字禁用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defTabSz="357505">
              <a:lnSpc>
                <a:spcPct val="150000"/>
              </a:lnSpc>
              <a:spcBef>
                <a:spcPct val="0"/>
              </a:spcBef>
              <a:buFont typeface="+mj-lt"/>
              <a:buAutoNum type="alphaUcPeriod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10days	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数字开头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  <a:p>
            <a:pPr marL="342900" indent="-342900" defTabSz="357505">
              <a:lnSpc>
                <a:spcPct val="150000"/>
              </a:lnSpc>
              <a:spcBef>
                <a:spcPct val="0"/>
              </a:spcBef>
              <a:buFont typeface="+mj-lt"/>
              <a:buAutoNum type="alphaUcPeriod"/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my_book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</a:t>
            </a:r>
          </a:p>
          <a:p>
            <a:pPr marL="342900" indent="-342900" defTabSz="357505">
              <a:lnSpc>
                <a:spcPct val="150000"/>
              </a:lnSpc>
              <a:spcBef>
                <a:spcPct val="0"/>
              </a:spcBef>
              <a:buFont typeface="+mj-lt"/>
              <a:buAutoNum type="alphaUcPeriod"/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us$D.count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组成规则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357505"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2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判断以下变量命名是否合法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A.    _running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B.     13yearsold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C.     int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D.    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firstName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一起来找茬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7" y="1921024"/>
            <a:ext cx="416971" cy="4169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7" y="3220416"/>
            <a:ext cx="416971" cy="4169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46" y="3523708"/>
            <a:ext cx="569552" cy="5695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9" y="3851777"/>
            <a:ext cx="569552" cy="5695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6" y="4229431"/>
            <a:ext cx="416971" cy="4169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019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4097" y="920750"/>
            <a:ext cx="7121968" cy="3701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以下合法的变量名是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defTabSz="357505">
              <a:lnSpc>
                <a:spcPct val="150000"/>
              </a:lnSpc>
              <a:spcBef>
                <a:spcPct val="0"/>
              </a:spcBef>
              <a:buFont typeface="+mj-lt"/>
              <a:buAutoNum type="alphaUcPeriod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		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关键字禁用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defTabSz="357505">
              <a:lnSpc>
                <a:spcPct val="150000"/>
              </a:lnSpc>
              <a:spcBef>
                <a:spcPct val="0"/>
              </a:spcBef>
              <a:buFont typeface="+mj-lt"/>
              <a:buAutoNum type="alphaUcPeriod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10days		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数字开头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defTabSz="357505">
              <a:lnSpc>
                <a:spcPct val="150000"/>
              </a:lnSpc>
              <a:spcBef>
                <a:spcPct val="0"/>
              </a:spcBef>
              <a:buFont typeface="+mj-lt"/>
              <a:buAutoNum type="alphaUcPeriod"/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my_book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</a:t>
            </a:r>
          </a:p>
          <a:p>
            <a:pPr marL="342900" indent="-342900" defTabSz="357505">
              <a:lnSpc>
                <a:spcPct val="150000"/>
              </a:lnSpc>
              <a:spcBef>
                <a:spcPct val="0"/>
              </a:spcBef>
              <a:buFont typeface="+mj-lt"/>
              <a:buAutoNum type="alphaUcPeriod"/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us$D.count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组成规则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357505"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2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判断以下变量命名是否合法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A.    _running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B.    13yearsold	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数字开头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C.    int		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关键字禁用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D.   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firstName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一起来找茬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7" y="1921024"/>
            <a:ext cx="416971" cy="4169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7" y="3220416"/>
            <a:ext cx="416971" cy="4169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46" y="3523708"/>
            <a:ext cx="569552" cy="5695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9" y="3851777"/>
            <a:ext cx="569552" cy="5695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6" y="4229431"/>
            <a:ext cx="416971" cy="41697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974BC22-6ED9-A23E-9B18-8521D596DE0E}"/>
              </a:ext>
            </a:extLst>
          </p:cNvPr>
          <p:cNvSpPr/>
          <p:nvPr/>
        </p:nvSpPr>
        <p:spPr>
          <a:xfrm>
            <a:off x="2425190" y="3639056"/>
            <a:ext cx="1240972" cy="270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E3E63C-241D-A2B0-5B00-B5CAF31A05A8}"/>
              </a:ext>
            </a:extLst>
          </p:cNvPr>
          <p:cNvSpPr/>
          <p:nvPr/>
        </p:nvSpPr>
        <p:spPr>
          <a:xfrm>
            <a:off x="2429085" y="3995308"/>
            <a:ext cx="1240972" cy="270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14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位、字节与字</a:t>
            </a:r>
          </a:p>
        </p:txBody>
      </p:sp>
      <p:sp>
        <p:nvSpPr>
          <p:cNvPr id="2" name="矩形 1"/>
          <p:cNvSpPr/>
          <p:nvPr/>
        </p:nvSpPr>
        <p:spPr>
          <a:xfrm>
            <a:off x="275334" y="1042197"/>
            <a:ext cx="4183380" cy="364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数据的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最小单位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是位，又称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(bit)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字节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(Byte)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：描述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数据存储容量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基本单位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</a:rPr>
              <a:t>1B = 8bit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其中：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1KB (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千字节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＝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1024 B 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1MB(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兆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字节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＝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1024 KB 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1GB (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吉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字节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＝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1024 MB 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1TB (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太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字节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＝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1024 GB </a:t>
            </a:r>
          </a:p>
        </p:txBody>
      </p:sp>
      <p:pic>
        <p:nvPicPr>
          <p:cNvPr id="1028" name="Picture 4" descr="免费 二进制, 代碼, 劇本 的 免费素材图片 素材图片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377" y="1208919"/>
            <a:ext cx="3176775" cy="211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4373508" y="3731971"/>
            <a:ext cx="45653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字</a:t>
            </a:r>
            <a:r>
              <a:rPr lang="en-US" altLang="zh-CN" sz="1400" dirty="0"/>
              <a:t>(word) </a:t>
            </a:r>
            <a:r>
              <a:rPr lang="zh-CN" altLang="en-US" sz="1400" dirty="0"/>
              <a:t>是计算机进行</a:t>
            </a:r>
            <a:r>
              <a:rPr lang="zh-CN" altLang="en-US" sz="1400" b="1" dirty="0"/>
              <a:t>数据处理和运算</a:t>
            </a:r>
            <a:r>
              <a:rPr lang="zh-CN" altLang="en-US" sz="1400" dirty="0"/>
              <a:t>的单位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b="1" dirty="0"/>
              <a:t>1</a:t>
            </a:r>
            <a:r>
              <a:rPr lang="zh-CN" altLang="en-US" sz="1400" b="1" dirty="0"/>
              <a:t>字 </a:t>
            </a:r>
            <a:r>
              <a:rPr lang="zh-CN" altLang="en-US" sz="1400" dirty="0"/>
              <a:t>中包含的二进制位数称为 </a:t>
            </a:r>
            <a:r>
              <a:rPr lang="zh-CN" altLang="en-US" sz="1400" b="1" dirty="0"/>
              <a:t>字长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337380" y="1481059"/>
          <a:ext cx="8401506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9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9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名称</a:t>
                      </a:r>
                      <a:endParaRPr lang="zh-CN" altLang="en-US" sz="1400" b="0" kern="1200" dirty="0">
                        <a:solidFill>
                          <a:schemeClr val="lt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字节数</a:t>
                      </a:r>
                      <a:endParaRPr lang="zh-CN" altLang="en-US" sz="1400" b="0" kern="1200" dirty="0">
                        <a:solidFill>
                          <a:schemeClr val="lt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数值范围</a:t>
                      </a:r>
                      <a:endParaRPr lang="zh-CN" altLang="en-US" sz="1400" b="0" kern="1200" dirty="0">
                        <a:solidFill>
                          <a:schemeClr val="lt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短整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  <a:ea typeface="微软雅黑" panose="020B0503020204020204" charset="-122"/>
                          <a:cs typeface="+mn-cs"/>
                        </a:rPr>
                        <a:t>short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j-lt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  <a:ea typeface="微软雅黑" panose="020B0503020204020204" charset="-122"/>
                          <a:cs typeface="+mn-cs"/>
                        </a:rPr>
                        <a:t>2B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j-lt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-32768 ~ 32767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-2</a:t>
                      </a:r>
                      <a:r>
                        <a:rPr lang="en-US" altLang="zh-CN" sz="1400" b="0" kern="1200" baseline="30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15 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~ 2</a:t>
                      </a:r>
                      <a:r>
                        <a:rPr lang="en-US" altLang="zh-CN" sz="1400" b="0" kern="1200" baseline="30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15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-1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整型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  <a:ea typeface="微软雅黑" panose="020B0503020204020204" charset="-122"/>
                          <a:cs typeface="+mn-cs"/>
                        </a:rPr>
                        <a:t>int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j-lt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</a:rPr>
                        <a:t>4B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j-lt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2147483648 ~ 2147483647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-2</a:t>
                      </a:r>
                      <a:r>
                        <a:rPr lang="en-US" altLang="zh-CN" sz="1400" b="0" kern="1200" baseline="30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31 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~ 2</a:t>
                      </a:r>
                      <a:r>
                        <a:rPr lang="en-US" altLang="zh-CN" sz="1400" b="0" kern="1200" baseline="30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31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-1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345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endParaRPr lang="en-US" altLang="zh-CN" sz="1400" b="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长整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endParaRPr lang="en-US" altLang="zh-CN" sz="1400" b="0" kern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</a:rPr>
                        <a:t>long long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j-lt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endParaRPr lang="en-US" altLang="zh-CN" sz="1400" b="0" kern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</a:rPr>
                        <a:t>8B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j-lt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9223372036854775808</a:t>
                      </a:r>
                    </a:p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~</a:t>
                      </a:r>
                    </a:p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9223372036854775807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endParaRPr lang="en-US" altLang="zh-CN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-2</a:t>
                      </a:r>
                      <a:r>
                        <a:rPr lang="en-US" altLang="zh-CN" sz="1400" b="0" kern="1200" baseline="30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63 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~ 2</a:t>
                      </a:r>
                      <a:r>
                        <a:rPr lang="en-US" altLang="zh-CN" sz="1400" b="0" kern="1200" baseline="30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63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-1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charset="-122"/>
                        <a:cs typeface="+mn-cs"/>
                      </a:endParaRPr>
                    </a:p>
                    <a:p>
                      <a:pPr marL="0" algn="ctr" defTabSz="685800" rtl="0" eaLnBrk="1" latinLnBrk="0" hangingPunct="1"/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无符号短整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</a:rPr>
                        <a:t>unsigned short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j-lt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  <a:ea typeface="微软雅黑" panose="020B0503020204020204" charset="-122"/>
                          <a:cs typeface="+mn-cs"/>
                        </a:rPr>
                        <a:t>2B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j-lt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0 ~ 65535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0</a:t>
                      </a:r>
                      <a:r>
                        <a:rPr lang="en-US" altLang="zh-CN" sz="1400" b="0" kern="1200" baseline="30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 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~ 2</a:t>
                      </a:r>
                      <a:r>
                        <a:rPr lang="en-US" altLang="zh-CN" sz="1400" b="0" kern="1200" baseline="30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16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-1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无符号整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</a:rPr>
                        <a:t>unsigned int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j-lt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</a:rPr>
                        <a:t>4B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j-lt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 ~ 4294967295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0</a:t>
                      </a:r>
                      <a:r>
                        <a:rPr lang="en-US" altLang="zh-CN" sz="1400" b="0" kern="1200" baseline="30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 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~ 2</a:t>
                      </a:r>
                      <a:r>
                        <a:rPr lang="en-US" altLang="zh-CN" sz="1400" b="0" kern="1200" baseline="30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32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-1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无符号长整型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</a:rPr>
                        <a:t>unsigned long long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j-lt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</a:rPr>
                        <a:t>8B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j-lt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 ~ </a:t>
                      </a:r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18446744073709551615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0</a:t>
                      </a:r>
                      <a:r>
                        <a:rPr lang="en-US" altLang="zh-CN" sz="1400" b="0" kern="1200" baseline="30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 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~ 2</a:t>
                      </a:r>
                      <a:r>
                        <a:rPr lang="en-US" altLang="zh-CN" sz="1400" b="0" kern="1200" baseline="30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64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-1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基本数据类型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9780" y="9207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整数型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spc="0" dirty="0">
                <a:solidFill>
                  <a:srgbClr val="003CA6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例</a:t>
            </a:r>
            <a:r>
              <a:rPr lang="en-US" altLang="zh-CN" sz="2400" b="1" spc="0" dirty="0">
                <a:solidFill>
                  <a:srgbClr val="003CA6"/>
                </a:solidFill>
              </a:rPr>
              <a:t>1</a:t>
            </a:r>
            <a:r>
              <a:rPr lang="zh-CN" altLang="en-US" sz="2400" b="1" spc="0" dirty="0">
                <a:solidFill>
                  <a:srgbClr val="003CA6"/>
                </a:solidFill>
              </a:rPr>
              <a:t> 输出第二个整数</a:t>
            </a:r>
            <a:endParaRPr lang="zh-CN" altLang="en-US" sz="2400" b="1" dirty="0">
              <a:solidFill>
                <a:srgbClr val="EA501A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5710" y="798609"/>
            <a:ext cx="8659060" cy="2824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题目描述</a:t>
            </a:r>
            <a:endParaRPr lang="en-US" altLang="zh-CN" sz="16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输入三个整数，整数之间由一个空格分隔。把第二个输入的整数输出</a:t>
            </a:r>
            <a:r>
              <a:rPr lang="zh-CN" altLang="zh-CN" sz="1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dirty="0">
                <a:effectLst/>
              </a:rPr>
              <a:t>。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输入</a:t>
            </a:r>
          </a:p>
          <a:p>
            <a:pPr>
              <a:lnSpc>
                <a:spcPct val="150000"/>
              </a:lnSpc>
            </a:pP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只有一行，共三个整数，整数之间由一个空格分隔</a:t>
            </a:r>
            <a:r>
              <a:rPr lang="zh-CN" altLang="zh-CN" sz="1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4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只有一行，一个整数，即输入的第二个整数。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数据范围</a:t>
            </a:r>
            <a:r>
              <a:rPr lang="zh-CN" altLang="en-US" sz="1600" dirty="0">
                <a:solidFill>
                  <a:srgbClr val="3091F2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输入保证是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范围的整数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32764" y="2689061"/>
            <a:ext cx="12226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输入样例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123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456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789</a:t>
            </a:r>
            <a:endParaRPr lang="en-US" altLang="zh-CN" sz="12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2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输出样例</a:t>
            </a:r>
            <a:endParaRPr lang="en-US" altLang="zh-CN" sz="1200" b="1" i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456</a:t>
            </a:r>
          </a:p>
        </p:txBody>
      </p:sp>
    </p:spTree>
    <p:extLst>
      <p:ext uri="{BB962C8B-B14F-4D97-AF65-F5344CB8AC3E}">
        <p14:creationId xmlns:p14="http://schemas.microsoft.com/office/powerpoint/2010/main" val="3602633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699552"/>
              </p:ext>
            </p:extLst>
          </p:nvPr>
        </p:nvGraphicFramePr>
        <p:xfrm>
          <a:off x="754023" y="1387132"/>
          <a:ext cx="7635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0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79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73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95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字节数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数值范围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有效位数</a:t>
                      </a:r>
                      <a:endParaRPr lang="zh-CN" altLang="en-US" sz="1400" b="0" kern="1200" dirty="0">
                        <a:solidFill>
                          <a:schemeClr val="lt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单精度浮点数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  <a:ea typeface="微软雅黑" panose="020B0503020204020204" charset="-122"/>
                          <a:cs typeface="+mn-cs"/>
                        </a:rPr>
                        <a:t>float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j-lt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4B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−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3.4e38~3.4e38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6~7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双精度浮点数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  <a:ea typeface="微软雅黑" panose="020B0503020204020204" charset="-122"/>
                          <a:cs typeface="+mn-cs"/>
                        </a:rPr>
                        <a:t>double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j-lt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8B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-1.7e308~1.7e308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15~16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长双精度浮点数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  <a:ea typeface="微软雅黑" panose="020B0503020204020204" charset="-122"/>
                          <a:cs typeface="+mn-cs"/>
                        </a:rPr>
                        <a:t>long double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j-lt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16B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-1.2e4932~1.2e4932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18~19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54023" y="3164187"/>
            <a:ext cx="8055293" cy="13469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注：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1e10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表示科学计数法中的数字，等同于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乘以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次方，即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10,000,000,000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这是一种表示大数的便捷方式，特别是在涉及到浮点数时。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1e-2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等同于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1/(1e2),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即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0.01</a:t>
            </a:r>
          </a:p>
          <a:p>
            <a:pPr fontAlgn="auto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基本数据类型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9780" y="9207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实数型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/>
          <p:cNvSpPr/>
          <p:nvPr/>
        </p:nvSpPr>
        <p:spPr>
          <a:xfrm>
            <a:off x="3967976" y="3900526"/>
            <a:ext cx="837240" cy="82015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5332482" y="1159190"/>
            <a:ext cx="2661424" cy="267682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854927" y="1159191"/>
            <a:ext cx="2661424" cy="267682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en-US" altLang="zh-CN" sz="2400" b="1" spc="0" dirty="0">
                <a:solidFill>
                  <a:srgbClr val="003CA6"/>
                </a:solidFill>
              </a:rPr>
              <a:t>C</a:t>
            </a:r>
            <a:r>
              <a:rPr lang="zh-CN" altLang="en-US" sz="2400" b="1" spc="0" dirty="0">
                <a:solidFill>
                  <a:srgbClr val="003CA6"/>
                </a:solidFill>
              </a:rPr>
              <a:t>语言的格式化输出函数</a:t>
            </a:r>
            <a:r>
              <a:rPr lang="en-US" altLang="zh-CN" sz="2400" b="1" spc="0" dirty="0" err="1">
                <a:solidFill>
                  <a:srgbClr val="003CA6"/>
                </a:solidFill>
              </a:rPr>
              <a:t>printf</a:t>
            </a:r>
            <a:r>
              <a:rPr lang="zh-CN" altLang="en-US" sz="2400" b="1" spc="0" dirty="0">
                <a:solidFill>
                  <a:srgbClr val="003CA6"/>
                </a:solidFill>
              </a:rPr>
              <a:t> </a:t>
            </a:r>
          </a:p>
        </p:txBody>
      </p:sp>
      <p:sp>
        <p:nvSpPr>
          <p:cNvPr id="6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89230" y="1176190"/>
            <a:ext cx="5988546" cy="153727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endParaRPr lang="zh-CN" altLang="en-US" sz="1400" spc="0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70156" y="1159191"/>
            <a:ext cx="247185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#include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&lt;iostream&gt;</a:t>
            </a:r>
            <a:endParaRPr lang="en-US" altLang="zh-CN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using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namespace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b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main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()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JetBrains Mono" panose="02000009000000000000" pitchFamily="49" charset="0"/>
              </a:rPr>
              <a:t>123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float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JetBrains Mono" panose="02000009000000000000" pitchFamily="49" charset="0"/>
              </a:rPr>
              <a:t>1.234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char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'@'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cout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&lt;&lt;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&lt;&lt;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endl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cout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&lt;&lt;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&lt;&lt;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endl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cout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&lt;&lt;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&lt;&lt;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endl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}</a:t>
            </a:r>
          </a:p>
          <a:p>
            <a:endParaRPr lang="en-US" altLang="zh-CN" sz="1400" dirty="0">
              <a:solidFill>
                <a:srgbClr val="000000"/>
              </a:solidFill>
              <a:latin typeface="JetBrains Mono" panose="02000009000000000000" pitchFamily="49" charset="0"/>
            </a:endParaRPr>
          </a:p>
          <a:p>
            <a:pPr algn="ctr"/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C++</a:t>
            </a:r>
            <a:r>
              <a:rPr lang="zh-CN" alt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的标准输出</a:t>
            </a:r>
            <a:endParaRPr lang="en-US" altLang="zh-CN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427267" y="1159192"/>
            <a:ext cx="247185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#include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altLang="zh-CN" sz="1400" dirty="0" err="1">
                <a:solidFill>
                  <a:srgbClr val="A31515"/>
                </a:solidFill>
                <a:latin typeface="JetBrains Mono" panose="02000009000000000000" pitchFamily="49" charset="0"/>
              </a:rPr>
              <a:t>cstdio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altLang="zh-CN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main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()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JetBrains Mono" panose="02000009000000000000" pitchFamily="49" charset="0"/>
              </a:rPr>
              <a:t>123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float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JetBrains Mono" panose="02000009000000000000" pitchFamily="49" charset="0"/>
              </a:rPr>
              <a:t>1.234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char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'@'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printf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%d</a:t>
            </a:r>
            <a:r>
              <a:rPr lang="en-US" altLang="zh-CN" sz="1400" b="0" dirty="0">
                <a:solidFill>
                  <a:srgbClr val="EE0000"/>
                </a:solidFill>
                <a:effectLst/>
                <a:latin typeface="JetBrains Mono" panose="02000009000000000000" pitchFamily="49" charset="0"/>
              </a:rPr>
              <a:t>\n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printf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%g</a:t>
            </a:r>
            <a:r>
              <a:rPr lang="en-US" altLang="zh-CN" sz="1400" b="0" dirty="0">
                <a:solidFill>
                  <a:srgbClr val="EE0000"/>
                </a:solidFill>
                <a:effectLst/>
                <a:latin typeface="JetBrains Mono" panose="02000009000000000000" pitchFamily="49" charset="0"/>
              </a:rPr>
              <a:t>\n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printf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%c</a:t>
            </a:r>
            <a:r>
              <a:rPr lang="en-US" altLang="zh-CN" sz="1400" b="0" dirty="0">
                <a:solidFill>
                  <a:srgbClr val="EE0000"/>
                </a:solidFill>
                <a:effectLst/>
                <a:latin typeface="JetBrains Mono" panose="02000009000000000000" pitchFamily="49" charset="0"/>
              </a:rPr>
              <a:t>\n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}</a:t>
            </a:r>
          </a:p>
          <a:p>
            <a:endParaRPr lang="en-US" altLang="zh-CN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 algn="ctr"/>
            <a:b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C</a:t>
            </a:r>
            <a:r>
              <a:rPr lang="zh-CN" alt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语言的标准输出</a:t>
            </a:r>
            <a:endParaRPr lang="en-US" altLang="zh-CN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019" y="3943397"/>
            <a:ext cx="741153" cy="73441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064062" y="3592749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kumimoji="1" lang="zh-CN" altLang="en-US" sz="14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/>
          <p:cNvSpPr/>
          <p:nvPr/>
        </p:nvSpPr>
        <p:spPr>
          <a:xfrm>
            <a:off x="4752619" y="1159190"/>
            <a:ext cx="3707440" cy="267682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854927" y="1159191"/>
            <a:ext cx="2661424" cy="267682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en-US" altLang="zh-CN" sz="2400" b="1" spc="0" dirty="0">
                <a:solidFill>
                  <a:srgbClr val="003CA6"/>
                </a:solidFill>
              </a:rPr>
              <a:t>C</a:t>
            </a:r>
            <a:r>
              <a:rPr lang="zh-CN" altLang="en-US" sz="2400" b="1" spc="0" dirty="0">
                <a:solidFill>
                  <a:srgbClr val="003CA6"/>
                </a:solidFill>
              </a:rPr>
              <a:t>语言的格式化输出函数</a:t>
            </a:r>
            <a:r>
              <a:rPr lang="en-US" altLang="zh-CN" sz="2400" b="1" spc="0" dirty="0" err="1">
                <a:solidFill>
                  <a:srgbClr val="003CA6"/>
                </a:solidFill>
              </a:rPr>
              <a:t>scanf</a:t>
            </a:r>
            <a:r>
              <a:rPr lang="zh-CN" altLang="en-US" sz="2400" b="1" spc="0" dirty="0">
                <a:solidFill>
                  <a:srgbClr val="003CA6"/>
                </a:solidFill>
              </a:rPr>
              <a:t>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12541" y="1337610"/>
            <a:ext cx="254619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#include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&lt;iostream&gt;</a:t>
            </a:r>
            <a:endParaRPr lang="en-US" altLang="zh-CN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using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namespace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b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main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()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float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char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cin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&gt;&gt;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&gt;&gt;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&gt;&gt;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}</a:t>
            </a:r>
          </a:p>
          <a:p>
            <a:endParaRPr lang="en-US" altLang="zh-CN" sz="1400" dirty="0">
              <a:solidFill>
                <a:srgbClr val="000000"/>
              </a:solidFill>
              <a:latin typeface="JetBrains Mono" panose="02000009000000000000" pitchFamily="49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JetBrains Mono" panose="02000009000000000000" pitchFamily="49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JetBrains Mono" panose="02000009000000000000" pitchFamily="49" charset="0"/>
            </a:endParaRPr>
          </a:p>
          <a:p>
            <a:pPr algn="ctr"/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C++</a:t>
            </a:r>
            <a:r>
              <a:rPr lang="zh-CN" alt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的标准</a:t>
            </a:r>
            <a:r>
              <a:rPr lang="zh-CN" altLang="en-US" sz="1400" dirty="0">
                <a:solidFill>
                  <a:srgbClr val="000000"/>
                </a:solidFill>
                <a:latin typeface="JetBrains Mono" panose="02000009000000000000" pitchFamily="49" charset="0"/>
              </a:rPr>
              <a:t>输入</a:t>
            </a:r>
            <a:endParaRPr lang="en-US" altLang="zh-CN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37182" y="1337609"/>
            <a:ext cx="353831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#include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altLang="zh-CN" sz="1400" dirty="0" err="1">
                <a:solidFill>
                  <a:srgbClr val="A31515"/>
                </a:solidFill>
                <a:latin typeface="JetBrains Mono" panose="02000009000000000000" pitchFamily="49" charset="0"/>
              </a:rPr>
              <a:t>cstdio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altLang="zh-CN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main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()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float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char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scanf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%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d%f%c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, &amp;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, &amp;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, &amp;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}</a:t>
            </a:r>
          </a:p>
          <a:p>
            <a:pPr algn="ctr"/>
            <a:endParaRPr lang="en-US" altLang="zh-CN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 algn="ctr"/>
            <a:endParaRPr lang="en-US" altLang="zh-CN" sz="1400" dirty="0">
              <a:solidFill>
                <a:srgbClr val="000000"/>
              </a:solidFill>
              <a:latin typeface="JetBrains Mono" panose="02000009000000000000" pitchFamily="49" charset="0"/>
            </a:endParaRPr>
          </a:p>
          <a:p>
            <a:pPr algn="ctr"/>
            <a:endParaRPr lang="en-US" altLang="zh-CN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 algn="ctr"/>
            <a:b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C</a:t>
            </a:r>
            <a:r>
              <a:rPr lang="zh-CN" alt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语言的标准输入</a:t>
            </a:r>
            <a:endParaRPr lang="en-US" altLang="zh-CN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en-US" altLang="zh-CN" sz="2400" b="1" spc="0" dirty="0">
                <a:solidFill>
                  <a:srgbClr val="003CA6"/>
                </a:solidFill>
              </a:rPr>
              <a:t>C</a:t>
            </a:r>
            <a:r>
              <a:rPr lang="zh-CN" altLang="en-US" sz="2400" b="1" spc="0" dirty="0">
                <a:solidFill>
                  <a:srgbClr val="003CA6"/>
                </a:solidFill>
              </a:rPr>
              <a:t>语言的格式化输出函数</a:t>
            </a:r>
            <a:r>
              <a:rPr lang="en-US" altLang="zh-CN" sz="2400" b="1" spc="0" dirty="0" err="1">
                <a:solidFill>
                  <a:srgbClr val="003CA6"/>
                </a:solidFill>
              </a:rPr>
              <a:t>printf</a:t>
            </a:r>
            <a:r>
              <a:rPr lang="zh-CN" altLang="en-US" sz="2400" b="1" spc="0" dirty="0">
                <a:solidFill>
                  <a:srgbClr val="003CA6"/>
                </a:solidFill>
              </a:rPr>
              <a:t>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9230" y="12697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 err="1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printf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()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函数的调用格式为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9230" y="24178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其中</a:t>
            </a:r>
            <a:r>
              <a:rPr lang="zh-CN" altLang="en-US" sz="1400" dirty="0">
                <a:solidFill>
                  <a:srgbClr val="A31515"/>
                </a:solidFill>
                <a:latin typeface="微软雅黑" panose="020B0503020204020204" charset="-122"/>
                <a:ea typeface="微软雅黑" panose="020B0503020204020204" charset="-122"/>
              </a:rPr>
              <a:t>格式化字符串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中的格式占位符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部分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02820" y="1269761"/>
            <a:ext cx="19142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头文件：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084786" y="1843810"/>
            <a:ext cx="104838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sz="1400" b="0" i="0" dirty="0" err="1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stdio.h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6930" y="1843810"/>
            <a:ext cx="357692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printf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"&lt;</a:t>
            </a:r>
            <a:r>
              <a:rPr lang="zh-CN" altLang="en-US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格式化字符串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&gt;"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, &lt;</a:t>
            </a:r>
            <a:r>
              <a:rPr lang="zh-CN" alt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参量表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&gt;);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436106" y="2725638"/>
          <a:ext cx="4933428" cy="2297380"/>
        </p:xfrm>
        <a:graphic>
          <a:graphicData uri="http://schemas.openxmlformats.org/drawingml/2006/table">
            <a:tbl>
              <a:tblPr/>
              <a:tblGrid>
                <a:gridCol w="2143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36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dirty="0"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格式字符</a:t>
                      </a:r>
                    </a:p>
                  </a:txBody>
                  <a:tcPr marL="12760" marR="12760" marT="12760" marB="12760">
                    <a:lnL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意义</a:t>
                      </a:r>
                    </a:p>
                  </a:txBody>
                  <a:tcPr marL="12760" marR="12760" marT="12760" marB="12760">
                    <a:lnL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392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%</a:t>
                      </a: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以十进制形式输出</a:t>
                      </a:r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int(</a:t>
                      </a:r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正数不输出符号</a:t>
                      </a:r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)</a:t>
                      </a: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387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%</a:t>
                      </a: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u</a:t>
                      </a: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以十进制形式输出</a:t>
                      </a:r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unsigned</a:t>
                      </a:r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int</a:t>
                      </a:r>
                      <a:endParaRPr lang="zh-CN" alt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387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%</a:t>
                      </a: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输出</a:t>
                      </a:r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float</a:t>
                      </a:r>
                      <a:endParaRPr lang="zh-CN" alt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701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%</a:t>
                      </a: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g</a:t>
                      </a: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输出单、双精度实数</a:t>
                      </a:r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(</a:t>
                      </a:r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小数部分不会有多余的</a:t>
                      </a:r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0)</a:t>
                      </a:r>
                      <a:endParaRPr lang="zh-CN" alt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387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%c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输出单个字符</a:t>
                      </a: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387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%s</a:t>
                      </a: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输出字符串</a:t>
                      </a: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387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%</a:t>
                      </a:r>
                      <a:r>
                        <a:rPr lang="en-US" sz="10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lld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输出</a:t>
                      </a:r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long </a:t>
                      </a:r>
                      <a:r>
                        <a:rPr lang="en-US" altLang="zh-CN" sz="10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long</a:t>
                      </a:r>
                      <a:endParaRPr lang="zh-CN" alt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387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%</a:t>
                      </a:r>
                      <a:r>
                        <a:rPr lang="en-US" altLang="zh-CN" sz="10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lf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输出</a:t>
                      </a:r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double</a:t>
                      </a:r>
                      <a:endParaRPr lang="zh-CN" alt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387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%</a:t>
                      </a:r>
                      <a:r>
                        <a:rPr lang="en-US" altLang="zh-CN" sz="10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hd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输出</a:t>
                      </a:r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short</a:t>
                      </a:r>
                      <a:endParaRPr lang="zh-CN" alt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387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%</a:t>
                      </a:r>
                      <a:r>
                        <a:rPr lang="en-US" altLang="zh-CN" sz="10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hhd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以十进制形式输出</a:t>
                      </a:r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signed char</a:t>
                      </a:r>
                      <a:endParaRPr lang="zh-CN" alt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en-US" altLang="zh-CN" sz="2400" b="1" spc="0" dirty="0">
                <a:solidFill>
                  <a:srgbClr val="003CA6"/>
                </a:solidFill>
              </a:rPr>
              <a:t>C</a:t>
            </a:r>
            <a:r>
              <a:rPr lang="zh-CN" altLang="en-US" sz="2400" b="1" spc="0" dirty="0">
                <a:solidFill>
                  <a:srgbClr val="003CA6"/>
                </a:solidFill>
              </a:rPr>
              <a:t>语言的格式化输出函数</a:t>
            </a:r>
            <a:r>
              <a:rPr lang="en-US" altLang="zh-CN" sz="2400" b="1" spc="0" dirty="0" err="1">
                <a:solidFill>
                  <a:srgbClr val="003CA6"/>
                </a:solidFill>
              </a:rPr>
              <a:t>scanf</a:t>
            </a:r>
            <a:r>
              <a:rPr lang="zh-CN" altLang="en-US" sz="2400" b="1" spc="0" dirty="0">
                <a:solidFill>
                  <a:srgbClr val="003CA6"/>
                </a:solidFill>
              </a:rPr>
              <a:t>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9230" y="12697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scan</a:t>
            </a:r>
            <a:r>
              <a:rPr lang="en-US" altLang="zh-CN" sz="1400" b="0" i="0" dirty="0" err="1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f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()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函数的调用格式为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2255392" y="2784595"/>
          <a:ext cx="4933428" cy="2085434"/>
        </p:xfrm>
        <a:graphic>
          <a:graphicData uri="http://schemas.openxmlformats.org/drawingml/2006/table">
            <a:tbl>
              <a:tblPr/>
              <a:tblGrid>
                <a:gridCol w="2143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36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dirty="0"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格式字符</a:t>
                      </a:r>
                    </a:p>
                  </a:txBody>
                  <a:tcPr marL="12760" marR="12760" marT="12760" marB="12760">
                    <a:lnL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意义</a:t>
                      </a:r>
                    </a:p>
                  </a:txBody>
                  <a:tcPr marL="12760" marR="12760" marT="12760" marB="12760">
                    <a:lnL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392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%</a:t>
                      </a: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以十进制形式输入</a:t>
                      </a:r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int(</a:t>
                      </a:r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正数不输出符号</a:t>
                      </a:r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)</a:t>
                      </a: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387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%</a:t>
                      </a: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u</a:t>
                      </a: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以十进制形式输入</a:t>
                      </a:r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unsigned</a:t>
                      </a:r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int</a:t>
                      </a:r>
                      <a:endParaRPr lang="zh-CN" alt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387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%</a:t>
                      </a:r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输入</a:t>
                      </a:r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float</a:t>
                      </a:r>
                      <a:endParaRPr lang="zh-CN" alt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387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%c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输入单个字符</a:t>
                      </a: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387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%s</a:t>
                      </a: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输入字符串</a:t>
                      </a: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387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%</a:t>
                      </a:r>
                      <a:r>
                        <a:rPr lang="en-US" sz="10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lld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输入</a:t>
                      </a:r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long </a:t>
                      </a:r>
                      <a:r>
                        <a:rPr lang="en-US" altLang="zh-CN" sz="10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long</a:t>
                      </a:r>
                      <a:endParaRPr lang="zh-CN" alt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387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%</a:t>
                      </a:r>
                      <a:r>
                        <a:rPr lang="en-US" altLang="zh-CN" sz="10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lf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输入</a:t>
                      </a:r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double</a:t>
                      </a:r>
                      <a:endParaRPr lang="zh-CN" alt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387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%</a:t>
                      </a:r>
                      <a:r>
                        <a:rPr lang="en-US" altLang="zh-CN" sz="10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hd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输入</a:t>
                      </a:r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short</a:t>
                      </a:r>
                      <a:endParaRPr lang="zh-CN" alt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387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%</a:t>
                      </a:r>
                      <a:r>
                        <a:rPr lang="en-US" altLang="zh-CN" sz="100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hhd</a:t>
                      </a:r>
                      <a:endParaRPr 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以十进制形式输出</a:t>
                      </a:r>
                      <a:r>
                        <a:rPr lang="en-US" altLang="zh-CN" sz="10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signed char</a:t>
                      </a:r>
                      <a:endParaRPr lang="zh-CN" altLang="en-US" sz="10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267" marR="21267" marT="29773" marB="29773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89230" y="24178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其中</a:t>
            </a:r>
            <a:r>
              <a:rPr lang="zh-CN" altLang="en-US" sz="1400" dirty="0">
                <a:solidFill>
                  <a:srgbClr val="A31515"/>
                </a:solidFill>
                <a:latin typeface="微软雅黑" panose="020B0503020204020204" charset="-122"/>
                <a:ea typeface="微软雅黑" panose="020B0503020204020204" charset="-122"/>
              </a:rPr>
              <a:t>格式化字符串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中的格式占位符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部分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02820" y="1269761"/>
            <a:ext cx="19142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头文件：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084786" y="1843810"/>
            <a:ext cx="104838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sz="1400" b="0" i="0" dirty="0" err="1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stdio.h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6930" y="1843810"/>
            <a:ext cx="357692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scanf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"&lt;</a:t>
            </a:r>
            <a:r>
              <a:rPr lang="zh-CN" altLang="en-US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格式化字符串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&gt;"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, &lt;</a:t>
            </a:r>
            <a:r>
              <a:rPr lang="zh-CN" alt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参量表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&gt;);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433775" y="2725638"/>
            <a:ext cx="1580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注意！</a:t>
            </a:r>
            <a:endParaRPr lang="en-US" altLang="zh-CN" b="0" dirty="0">
              <a:solidFill>
                <a:srgbClr val="FF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b="0" dirty="0" err="1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scanf</a:t>
            </a:r>
            <a:r>
              <a:rPr lang="zh-CN" altLang="en-US" b="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的参量表中，需要在每个变量前加 </a:t>
            </a:r>
            <a:endParaRPr lang="en-US" altLang="zh-CN" b="0" dirty="0">
              <a:solidFill>
                <a:srgbClr val="FF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b="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&amp; </a:t>
            </a:r>
          </a:p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取址符。</a:t>
            </a:r>
            <a:endParaRPr lang="zh-CN" altLang="en-US" b="0" dirty="0">
              <a:solidFill>
                <a:srgbClr val="FF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40443" y="2138092"/>
            <a:ext cx="6582334" cy="8337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zh-CN" sz="4400" b="0" dirty="0">
                <a:latin typeface="+mj-lt"/>
              </a:rPr>
              <a:t>1</a:t>
            </a:r>
            <a:r>
              <a:rPr kumimoji="1" lang="en-US" altLang="zh-CN" sz="3200" dirty="0">
                <a:latin typeface="+mj-lt"/>
              </a:rPr>
              <a:t>/</a:t>
            </a:r>
            <a:r>
              <a:rPr kumimoji="1" lang="zh-CN" altLang="en-US" sz="3200" dirty="0">
                <a:latin typeface="+mj-lt"/>
              </a:rPr>
              <a:t>  </a:t>
            </a:r>
            <a:r>
              <a:rPr kumimoji="1" lang="en-US" altLang="zh-CN" sz="3200" dirty="0">
                <a:latin typeface="+mj-lt"/>
              </a:rPr>
              <a:t> </a:t>
            </a:r>
            <a:r>
              <a:rPr kumimoji="1" lang="zh-CN" altLang="en-US" sz="3200" dirty="0">
                <a:latin typeface="+mj-lt"/>
              </a:rPr>
              <a:t>课前回顾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/>
          <p:cNvSpPr/>
          <p:nvPr/>
        </p:nvSpPr>
        <p:spPr>
          <a:xfrm>
            <a:off x="6011174" y="1302980"/>
            <a:ext cx="2553012" cy="236082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>
            <a:off x="3035890" y="1315843"/>
            <a:ext cx="2553012" cy="236082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>
            <a:off x="189230" y="1315844"/>
            <a:ext cx="2553012" cy="236082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en-US" altLang="zh-CN" sz="2400" b="1" spc="0" dirty="0">
                <a:solidFill>
                  <a:srgbClr val="003CA6"/>
                </a:solidFill>
              </a:rPr>
              <a:t>char</a:t>
            </a:r>
            <a:r>
              <a:rPr lang="zh-CN" altLang="en-US" sz="2400" b="1" spc="0" dirty="0">
                <a:solidFill>
                  <a:srgbClr val="003CA6"/>
                </a:solidFill>
              </a:rPr>
              <a:t>类型存储字符 </a:t>
            </a:r>
            <a:r>
              <a:rPr lang="en-US" altLang="zh-CN" sz="2400" b="1" spc="0" dirty="0">
                <a:solidFill>
                  <a:srgbClr val="003CA6"/>
                </a:solidFill>
              </a:rPr>
              <a:t>&amp; </a:t>
            </a:r>
            <a:r>
              <a:rPr lang="zh-CN" altLang="en-US" sz="2400" b="1" spc="0" dirty="0">
                <a:solidFill>
                  <a:srgbClr val="003CA6"/>
                </a:solidFill>
              </a:rPr>
              <a:t>数字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9230" y="1639142"/>
            <a:ext cx="250902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#include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&lt;iostream&gt;</a:t>
            </a:r>
            <a:endParaRPr lang="en-US" altLang="zh-CN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using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namespace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b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main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()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char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'A'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printf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%c</a:t>
            </a:r>
            <a:r>
              <a:rPr lang="en-US" altLang="zh-CN" sz="1400" b="0" dirty="0">
                <a:solidFill>
                  <a:srgbClr val="EE0000"/>
                </a:solidFill>
                <a:effectLst/>
                <a:latin typeface="JetBrains Mono" panose="02000009000000000000" pitchFamily="49" charset="0"/>
              </a:rPr>
              <a:t>\n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}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96940" y="1639142"/>
            <a:ext cx="255627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#include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&lt;iostream&gt;</a:t>
            </a:r>
            <a:endParaRPr lang="en-US" altLang="zh-CN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using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namespace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b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main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()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char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JetBrains Mono" panose="02000009000000000000" pitchFamily="49" charset="0"/>
              </a:rPr>
              <a:t>65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printf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%d</a:t>
            </a:r>
            <a:r>
              <a:rPr lang="en-US" altLang="zh-CN" sz="1400" b="0" dirty="0">
                <a:solidFill>
                  <a:srgbClr val="EE0000"/>
                </a:solidFill>
                <a:effectLst/>
                <a:latin typeface="JetBrains Mono" panose="02000009000000000000" pitchFamily="49" charset="0"/>
              </a:rPr>
              <a:t>\n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}</a:t>
            </a:r>
          </a:p>
          <a:p>
            <a:b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endParaRPr lang="en-US" altLang="zh-CN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11651" y="3676669"/>
            <a:ext cx="2041563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  <a:effectLst/>
                <a:latin typeface="Helvetica" pitchFamily="2" charset="0"/>
              </a:rPr>
              <a:t>65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955692" y="3676669"/>
            <a:ext cx="587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kumimoji="1" lang="zh-CN" altLang="en-US" sz="14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189" y="3676669"/>
            <a:ext cx="2041563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  <a:latin typeface="Helvetica" pitchFamily="2" charset="0"/>
              </a:rPr>
              <a:t>A</a:t>
            </a:r>
            <a:endParaRPr lang="en-US" altLang="zh-CN" sz="1400" dirty="0">
              <a:solidFill>
                <a:srgbClr val="00B050"/>
              </a:solidFill>
              <a:effectLst/>
              <a:latin typeface="Helvetica" pitchFamily="2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9230" y="3713649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kumimoji="1" lang="zh-CN" altLang="en-US" sz="14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07912" y="1676122"/>
            <a:ext cx="255627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#include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&lt;iostream&gt;</a:t>
            </a:r>
            <a:endParaRPr lang="en-US" altLang="zh-CN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using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namespace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b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main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()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char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JetBrains Mono" panose="02000009000000000000" pitchFamily="49" charset="0"/>
              </a:rPr>
              <a:t>65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dirty="0" err="1">
                <a:solidFill>
                  <a:srgbClr val="001080"/>
                </a:solidFill>
                <a:latin typeface="JetBrains Mono" panose="02000009000000000000" pitchFamily="49" charset="0"/>
              </a:rPr>
              <a:t>cout</a:t>
            </a:r>
            <a:r>
              <a:rPr lang="en-US" altLang="zh-CN" sz="1400" dirty="0">
                <a:solidFill>
                  <a:srgbClr val="000000"/>
                </a:solidFill>
                <a:latin typeface="JetBrains Mono" panose="02000009000000000000" pitchFamily="49" charset="0"/>
              </a:rPr>
              <a:t> </a:t>
            </a:r>
            <a:r>
              <a:rPr lang="en-US" altLang="zh-CN" sz="1400" dirty="0">
                <a:solidFill>
                  <a:srgbClr val="795E26"/>
                </a:solidFill>
                <a:latin typeface="JetBrains Mono" panose="02000009000000000000" pitchFamily="49" charset="0"/>
              </a:rPr>
              <a:t>&lt;&lt;</a:t>
            </a:r>
            <a:r>
              <a:rPr lang="en-US" altLang="zh-CN" sz="1400" dirty="0">
                <a:solidFill>
                  <a:srgbClr val="000000"/>
                </a:solidFill>
                <a:latin typeface="JetBrains Mono" panose="02000009000000000000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JetBrains Mono" panose="02000009000000000000" pitchFamily="49" charset="0"/>
              </a:rPr>
              <a:t>c</a:t>
            </a:r>
            <a:r>
              <a:rPr lang="en-US" altLang="zh-CN" sz="1400" dirty="0">
                <a:solidFill>
                  <a:srgbClr val="000000"/>
                </a:solidFill>
                <a:latin typeface="JetBrains Mono" panose="02000009000000000000" pitchFamily="49" charset="0"/>
              </a:rPr>
              <a:t> </a:t>
            </a:r>
            <a:r>
              <a:rPr lang="en-US" altLang="zh-CN" sz="1400" dirty="0">
                <a:solidFill>
                  <a:srgbClr val="795E26"/>
                </a:solidFill>
                <a:latin typeface="JetBrains Mono" panose="02000009000000000000" pitchFamily="49" charset="0"/>
              </a:rPr>
              <a:t>&lt;&lt;</a:t>
            </a:r>
            <a:r>
              <a:rPr lang="en-US" altLang="zh-CN" sz="1400" dirty="0">
                <a:solidFill>
                  <a:srgbClr val="000000"/>
                </a:solidFill>
                <a:latin typeface="JetBrains Mono" panose="02000009000000000000" pitchFamily="49" charset="0"/>
              </a:rPr>
              <a:t> </a:t>
            </a:r>
            <a:r>
              <a:rPr lang="en-US" altLang="zh-CN" sz="1400" dirty="0" err="1">
                <a:solidFill>
                  <a:srgbClr val="795E26"/>
                </a:solidFill>
                <a:latin typeface="JetBrains Mono" panose="02000009000000000000" pitchFamily="49" charset="0"/>
              </a:rPr>
              <a:t>endl</a:t>
            </a:r>
            <a:r>
              <a:rPr lang="en-US" altLang="zh-CN" sz="1400" dirty="0">
                <a:solidFill>
                  <a:srgbClr val="000000"/>
                </a:solidFill>
                <a:latin typeface="JetBrains Mono" panose="02000009000000000000" pitchFamily="49" charset="0"/>
              </a:rPr>
              <a:t>;</a:t>
            </a:r>
            <a:endParaRPr lang="en-US" altLang="zh-CN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}</a:t>
            </a:r>
          </a:p>
          <a:p>
            <a:br>
              <a:rPr lang="en-US" altLang="zh-CN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endParaRPr lang="en-US" altLang="zh-CN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22623" y="3676669"/>
            <a:ext cx="2041563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  <a:latin typeface="Helvetica" pitchFamily="2" charset="0"/>
              </a:rPr>
              <a:t>A</a:t>
            </a:r>
            <a:endParaRPr lang="en-US" altLang="zh-CN" sz="1400" dirty="0">
              <a:solidFill>
                <a:srgbClr val="00B05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866664" y="3713649"/>
            <a:ext cx="587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kumimoji="1" lang="zh-CN" altLang="en-US" sz="14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66664" y="4308931"/>
            <a:ext cx="265970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b="1" cap="none" spc="0" dirty="0">
                <a:solidFill>
                  <a:schemeClr val="accent4"/>
                </a:solidFill>
                <a:effectLst/>
              </a:rPr>
              <a:t>利用</a:t>
            </a:r>
            <a:r>
              <a:rPr lang="en-US" altLang="zh-CN" b="1" cap="none" spc="0" dirty="0">
                <a:solidFill>
                  <a:schemeClr val="accent4"/>
                </a:solidFill>
                <a:effectLst/>
              </a:rPr>
              <a:t>ASCII</a:t>
            </a:r>
            <a:r>
              <a:rPr lang="zh-CN" altLang="en-US" b="1" cap="none" spc="0" dirty="0">
                <a:solidFill>
                  <a:schemeClr val="accent4"/>
                </a:solidFill>
                <a:effectLst/>
              </a:rPr>
              <a:t>码值输出字符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00087" y="1967627"/>
            <a:ext cx="8055293" cy="26395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在程序中保留小数位数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添加头文件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iomanip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#include&lt;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iomanip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设置输出格式：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cout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&lt;&lt;fixed&lt;&lt;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setprecision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位数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)&lt;&lt;b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保留小数点后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位有效数字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cout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&lt;&lt;fixed&lt;&lt;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setprecision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位数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)&lt;&lt;b;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保留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位有效数字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printf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(“%.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位数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lf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\n”, c);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//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保留小数点后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位有效数字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基本数据类型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9780" y="9207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实数型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237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spc="0" dirty="0">
                <a:solidFill>
                  <a:srgbClr val="003CA6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例</a:t>
            </a:r>
            <a:r>
              <a:rPr lang="en-US" altLang="zh-CN" sz="2400" b="1" spc="0" dirty="0">
                <a:solidFill>
                  <a:srgbClr val="003CA6"/>
                </a:solidFill>
              </a:rPr>
              <a:t>2</a:t>
            </a:r>
            <a:r>
              <a:rPr lang="zh-CN" altLang="en-US" sz="2400" b="1" spc="0" dirty="0">
                <a:solidFill>
                  <a:srgbClr val="003CA6"/>
                </a:solidFill>
              </a:rPr>
              <a:t> 计算分数的浮点数值</a:t>
            </a:r>
            <a:endParaRPr lang="zh-CN" altLang="en-US" sz="2400" b="1" dirty="0">
              <a:solidFill>
                <a:srgbClr val="EA50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95710" y="798609"/>
                <a:ext cx="8659060" cy="3042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latin typeface="微软雅黑" panose="020B0503020204020204" charset="-122"/>
                    <a:ea typeface="微软雅黑" panose="020B0503020204020204" charset="-122"/>
                  </a:rPr>
                  <a:t>题目描述</a:t>
                </a:r>
                <a:endParaRPr lang="en-US" altLang="zh-CN" sz="1600" dirty="0">
                  <a:effectLst/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effectLst/>
                  </a:rPr>
                  <a:t>两个整数 </a:t>
                </a:r>
                <a:r>
                  <a:rPr lang="en-US" altLang="zh-CN" sz="1400" dirty="0">
                    <a:effectLst/>
                  </a:rPr>
                  <a:t>a</a:t>
                </a:r>
                <a:r>
                  <a:rPr lang="zh-CN" altLang="en-US" sz="1400" dirty="0">
                    <a:effectLst/>
                  </a:rPr>
                  <a:t> 和 </a:t>
                </a:r>
                <a:r>
                  <a:rPr lang="en-US" altLang="zh-CN" sz="1400" dirty="0">
                    <a:effectLst/>
                  </a:rPr>
                  <a:t>b</a:t>
                </a:r>
                <a:r>
                  <a:rPr lang="zh-CN" altLang="en-US" sz="1400" dirty="0">
                    <a:effectLst/>
                  </a:rPr>
                  <a:t> 分别作为分子和分母，即分数</a:t>
                </a:r>
                <a:r>
                  <a:rPr lang="en-US" altLang="zh-CN" sz="1400" dirty="0">
                    <a:effectLst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sz="1400" b="0" i="1" smtClean="0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CN" sz="1400" dirty="0">
                    <a:effectLst/>
                  </a:rPr>
                  <a:t> </a:t>
                </a:r>
                <a:r>
                  <a:rPr lang="zh-CN" altLang="en-US" sz="1400" dirty="0">
                    <a:effectLst/>
                  </a:rPr>
                  <a:t>。</a:t>
                </a:r>
                <a:endParaRPr lang="en-US" altLang="zh-CN" sz="1600" b="1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latin typeface="微软雅黑" panose="020B0503020204020204" charset="-122"/>
                    <a:ea typeface="微软雅黑" panose="020B0503020204020204" charset="-122"/>
                  </a:rPr>
                  <a:t>输入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sz="1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只有一行，共</a:t>
                </a:r>
                <a:r>
                  <a:rPr lang="zh-CN" altLang="en-US" sz="14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两</a:t>
                </a:r>
                <a:r>
                  <a:rPr lang="zh-CN" altLang="zh-CN" sz="1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个整数，</a:t>
                </a:r>
                <a:r>
                  <a:rPr lang="en-US" altLang="zh-CN" sz="1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和 </a:t>
                </a:r>
                <a:r>
                  <a:rPr lang="en-US" altLang="zh-CN" sz="1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zh-CN" sz="14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14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</a:t>
                </a:r>
                <a:endParaRPr lang="en-US" altLang="zh-CN" sz="140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latin typeface="微软雅黑" panose="020B0503020204020204" charset="-122"/>
                    <a:ea typeface="微软雅黑" panose="020B0503020204020204" charset="-122"/>
                  </a:rPr>
                  <a:t>输出</a:t>
                </a:r>
                <a:endParaRPr lang="en-US" altLang="zh-CN" sz="1600" b="1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只有一行，一个</a:t>
                </a:r>
                <a:r>
                  <a:rPr lang="zh-CN" altLang="en-US" sz="1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浮点数</a:t>
                </a:r>
                <a:r>
                  <a:rPr lang="zh-CN" altLang="zh-CN" sz="1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zh-CN" altLang="en-US" sz="1400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sz="1400" b="0" i="1" smtClean="0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zh-CN" altLang="en-US" sz="1400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400" dirty="0">
                    <a:effectLst/>
                  </a:rPr>
                  <a:t> 的浮点数值</a:t>
                </a:r>
                <a:r>
                  <a:rPr lang="zh-CN" altLang="en-US" sz="1400" dirty="0"/>
                  <a:t>（双精度浮点型，保留小数点后</a:t>
                </a:r>
                <a:r>
                  <a:rPr lang="en-US" altLang="zh-CN" sz="1400" dirty="0"/>
                  <a:t>9</a:t>
                </a:r>
                <a:r>
                  <a:rPr lang="zh-CN" altLang="en-US" sz="1400" dirty="0"/>
                  <a:t>位）</a:t>
                </a:r>
                <a:r>
                  <a:rPr lang="zh-CN" altLang="zh-CN" sz="1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latin typeface="微软雅黑" panose="020B0503020204020204" charset="-122"/>
                    <a:ea typeface="微软雅黑" panose="020B0503020204020204" charset="-122"/>
                  </a:rPr>
                  <a:t>数据范围</a:t>
                </a:r>
                <a:r>
                  <a:rPr lang="zh-CN" altLang="en-US" sz="1600" dirty="0">
                    <a:solidFill>
                      <a:srgbClr val="3091F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输入保证是</a:t>
                </a:r>
                <a:r>
                  <a:rPr lang="en-US" altLang="zh-CN" sz="1400" dirty="0">
                    <a:latin typeface="微软雅黑" panose="020B0503020204020204" charset="-122"/>
                    <a:ea typeface="微软雅黑" panose="020B0503020204020204" charset="-122"/>
                  </a:rPr>
                  <a:t>int</a:t>
                </a:r>
                <a:r>
                  <a:rPr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范围的整数</a:t>
                </a:r>
                <a:endParaRPr lang="en-US" altLang="zh-CN" sz="1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10" y="798609"/>
                <a:ext cx="8659060" cy="3042756"/>
              </a:xfrm>
              <a:prstGeom prst="rect">
                <a:avLst/>
              </a:prstGeom>
              <a:blipFill>
                <a:blip r:embed="rId4"/>
                <a:stretch>
                  <a:fillRect l="-439" b="-12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7532764" y="2689061"/>
            <a:ext cx="12226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输入样例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7</a:t>
            </a:r>
            <a:endParaRPr lang="en-US" altLang="zh-CN" sz="12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2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输出样例</a:t>
            </a:r>
            <a:endParaRPr lang="en-US" altLang="zh-CN" sz="1200" b="1" i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0.714285714</a:t>
            </a:r>
          </a:p>
        </p:txBody>
      </p:sp>
    </p:spTree>
    <p:extLst>
      <p:ext uri="{BB962C8B-B14F-4D97-AF65-F5344CB8AC3E}">
        <p14:creationId xmlns:p14="http://schemas.microsoft.com/office/powerpoint/2010/main" val="1972162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基本数据类型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9780" y="9207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字符型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4" name="表格 7"/>
          <p:cNvGraphicFramePr>
            <a:graphicFrameLocks noGrp="1"/>
          </p:cNvGraphicFramePr>
          <p:nvPr/>
        </p:nvGraphicFramePr>
        <p:xfrm>
          <a:off x="1308459" y="2015490"/>
          <a:ext cx="632769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4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7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52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33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字节数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数值范围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字符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  <a:ea typeface="微软雅黑" panose="020B0503020204020204" charset="-122"/>
                          <a:cs typeface="+mn-cs"/>
                        </a:rPr>
                        <a:t>(signed) char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j-lt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1B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−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128 ~ 127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-2</a:t>
                      </a:r>
                      <a:r>
                        <a:rPr lang="en-US" altLang="zh-CN" sz="1400" b="0" kern="1200" baseline="30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7  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~  2</a:t>
                      </a:r>
                      <a:r>
                        <a:rPr lang="en-US" altLang="zh-CN" sz="1400" b="0" kern="1200" baseline="30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7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-1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无符号字符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  <a:ea typeface="微软雅黑" panose="020B0503020204020204" charset="-122"/>
                          <a:cs typeface="+mn-cs"/>
                        </a:rPr>
                        <a:t>unsigned char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j-lt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1B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 ~ 255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0 </a:t>
                      </a:r>
                      <a:r>
                        <a:rPr lang="en-US" altLang="zh-CN" sz="1400" b="0" kern="1200" baseline="30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 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~ 2</a:t>
                      </a:r>
                      <a:r>
                        <a:rPr lang="en-US" altLang="zh-CN" sz="1400" b="0" kern="1200" baseline="30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8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charset="-122"/>
                          <a:cs typeface="+mn-cs"/>
                        </a:rPr>
                        <a:t>-1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313155" y="3476007"/>
            <a:ext cx="5916704" cy="377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char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类型主要用于存储字符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spc="0" dirty="0">
                <a:solidFill>
                  <a:srgbClr val="003CA6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例</a:t>
            </a:r>
            <a:r>
              <a:rPr lang="en-US" altLang="zh-CN" sz="2400" b="1" spc="0" dirty="0">
                <a:solidFill>
                  <a:srgbClr val="003CA6"/>
                </a:solidFill>
              </a:rPr>
              <a:t>3</a:t>
            </a:r>
            <a:r>
              <a:rPr lang="zh-CN" altLang="en-US" sz="2400" b="1" spc="0" dirty="0">
                <a:solidFill>
                  <a:srgbClr val="003CA6"/>
                </a:solidFill>
              </a:rPr>
              <a:t> 字符三角形</a:t>
            </a:r>
            <a:endParaRPr lang="zh-CN" altLang="en-US" sz="2400" b="1" dirty="0">
              <a:solidFill>
                <a:srgbClr val="EA501A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5710" y="798609"/>
            <a:ext cx="8659060" cy="2864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题目描述</a:t>
            </a:r>
            <a:endParaRPr lang="en-US" altLang="zh-CN" sz="16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effectLst/>
              </a:rPr>
              <a:t>给定一个字符，用它构造一个底边长</a:t>
            </a:r>
            <a:r>
              <a:rPr lang="en-US" altLang="zh-CN" sz="1400" dirty="0">
                <a:effectLst/>
              </a:rPr>
              <a:t>5</a:t>
            </a:r>
            <a:r>
              <a:rPr lang="zh-CN" altLang="en-US" sz="1400" dirty="0">
                <a:effectLst/>
              </a:rPr>
              <a:t>个字符，高</a:t>
            </a:r>
            <a:r>
              <a:rPr lang="en-US" altLang="zh-CN" sz="1400" dirty="0">
                <a:effectLst/>
              </a:rPr>
              <a:t>3</a:t>
            </a:r>
            <a:r>
              <a:rPr lang="zh-CN" altLang="en-US" sz="1400" dirty="0">
                <a:effectLst/>
              </a:rPr>
              <a:t>个字符的等腰三角形。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输入</a:t>
            </a:r>
          </a:p>
          <a:p>
            <a:pPr>
              <a:lnSpc>
                <a:spcPct val="150000"/>
              </a:lnSpc>
            </a:pP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只有一行，</a:t>
            </a:r>
            <a:r>
              <a:rPr lang="zh-CN" altLang="en-US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共一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zh-CN" altLang="en-US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字符</a:t>
            </a:r>
            <a:r>
              <a:rPr lang="zh-CN" altLang="zh-CN" sz="1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4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该字符构成的等腰三角形，底边长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5 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个字符，高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3 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个字符 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数据范围</a:t>
            </a:r>
            <a:r>
              <a:rPr lang="zh-CN" altLang="en-US" sz="1600" dirty="0">
                <a:solidFill>
                  <a:srgbClr val="3091F2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endParaRPr lang="en-US" altLang="zh-CN" sz="1600" dirty="0">
              <a:solidFill>
                <a:srgbClr val="3091F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32764" y="2689061"/>
            <a:ext cx="1222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输入样例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*</a:t>
            </a:r>
            <a:endParaRPr lang="en-US" altLang="zh-CN" sz="12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2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输出样例</a:t>
            </a:r>
            <a:endParaRPr lang="en-US" altLang="zh-CN" sz="1200" b="1" i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9EA059-A11A-ED66-D7B2-DFD3D1A41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469" y="3663560"/>
            <a:ext cx="674031" cy="8614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3472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884957" y="1071880"/>
            <a:ext cx="2963207" cy="30483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  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普通字符</a:t>
            </a: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字符常量是由单个字符组成，所有字符采用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ASCII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编码，通用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ASCII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编码共有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128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个字符（如表）。在程序中通常用一对单引号将单个字符括起来表示一个字符常量。如：</a:t>
            </a:r>
            <a:r>
              <a:rPr lang="en-US" altLang="zh-CN" sz="1400" dirty="0">
                <a:solidFill>
                  <a:srgbClr val="679C76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'a'</a:t>
            </a:r>
            <a:r>
              <a:rPr lang="en-US" altLang="zh-CN" sz="1400" dirty="0">
                <a:solidFill>
                  <a:srgbClr val="C0C5CE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en-US" altLang="zh-CN" sz="1400" dirty="0">
                <a:solidFill>
                  <a:srgbClr val="679C76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'0'</a:t>
            </a:r>
            <a:r>
              <a:rPr lang="en-US" altLang="zh-CN" sz="1400" dirty="0">
                <a:solidFill>
                  <a:srgbClr val="C0C5CE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en-US" altLang="zh-CN" sz="1400" dirty="0">
                <a:solidFill>
                  <a:srgbClr val="679C76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'A'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809513"/>
            <a:ext cx="5334953" cy="4006215"/>
          </a:xfrm>
          <a:prstGeom prst="rect">
            <a:avLst/>
          </a:prstGeom>
          <a:effectLst>
            <a:glow rad="205018">
              <a:schemeClr val="accent1">
                <a:alpha val="49475"/>
              </a:schemeClr>
            </a:glow>
            <a:reflection stA="45000" endPos="0" dist="50800" dir="5400000" sy="-100000" algn="bl" rotWithShape="0"/>
          </a:effectLst>
        </p:spPr>
      </p:pic>
      <p:sp>
        <p:nvSpPr>
          <p:cNvPr id="5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89230" y="1746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en-US" altLang="zh-CN" sz="2400" b="1" spc="0" dirty="0">
                <a:solidFill>
                  <a:srgbClr val="003CA6"/>
                </a:solidFill>
              </a:rPr>
              <a:t>ASCII</a:t>
            </a:r>
            <a:r>
              <a:rPr lang="zh-CN" altLang="en-US" sz="2400" b="1" spc="0" dirty="0">
                <a:solidFill>
                  <a:srgbClr val="003CA6"/>
                </a:solidFill>
              </a:rPr>
              <a:t>码表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spc="0" dirty="0">
                <a:solidFill>
                  <a:srgbClr val="003CA6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例</a:t>
            </a:r>
            <a:r>
              <a:rPr lang="en-US" altLang="zh-CN" sz="2400" b="1" spc="0" dirty="0">
                <a:solidFill>
                  <a:srgbClr val="003CA6"/>
                </a:solidFill>
              </a:rPr>
              <a:t>4</a:t>
            </a:r>
            <a:r>
              <a:rPr lang="zh-CN" altLang="en-US" sz="2400" b="1" spc="0" dirty="0">
                <a:solidFill>
                  <a:srgbClr val="003CA6"/>
                </a:solidFill>
              </a:rPr>
              <a:t> 打印</a:t>
            </a:r>
            <a:r>
              <a:rPr lang="en-US" altLang="zh-CN" sz="2400" b="1" spc="0" dirty="0">
                <a:solidFill>
                  <a:srgbClr val="003CA6"/>
                </a:solidFill>
              </a:rPr>
              <a:t>ASCII</a:t>
            </a:r>
            <a:r>
              <a:rPr lang="zh-CN" altLang="en-US" sz="2400" b="1" spc="0" dirty="0">
                <a:solidFill>
                  <a:srgbClr val="003CA6"/>
                </a:solidFill>
              </a:rPr>
              <a:t>码</a:t>
            </a:r>
            <a:endParaRPr lang="zh-CN" altLang="en-US" sz="2400" b="1" dirty="0">
              <a:solidFill>
                <a:srgbClr val="EA501A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5710" y="798609"/>
            <a:ext cx="8659060" cy="2864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题目描述</a:t>
            </a:r>
            <a:endParaRPr lang="en-US" altLang="zh-CN" sz="16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effectLst/>
              </a:rPr>
              <a:t>输入一个除空格外的可见字符，输出其</a:t>
            </a:r>
            <a:r>
              <a:rPr lang="en-US" altLang="zh-CN" sz="1400" dirty="0">
                <a:effectLst/>
              </a:rPr>
              <a:t>ASCII</a:t>
            </a:r>
            <a:r>
              <a:rPr lang="zh-CN" altLang="en-US" sz="1400" dirty="0">
                <a:effectLst/>
              </a:rPr>
              <a:t>码。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输入</a:t>
            </a:r>
          </a:p>
          <a:p>
            <a:pPr>
              <a:lnSpc>
                <a:spcPct val="150000"/>
              </a:lnSpc>
            </a:pP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只有一行，</a:t>
            </a:r>
            <a:r>
              <a:rPr lang="zh-CN" altLang="en-US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共一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zh-CN" altLang="en-US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字符</a:t>
            </a:r>
            <a:r>
              <a:rPr lang="zh-CN" altLang="zh-CN" sz="1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4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一个十进制整数，即该字符的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ASCII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码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数据范围</a:t>
            </a:r>
            <a:r>
              <a:rPr lang="zh-CN" altLang="en-US" sz="1600" dirty="0">
                <a:solidFill>
                  <a:srgbClr val="3091F2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endParaRPr lang="en-US" altLang="zh-CN" sz="1600" dirty="0">
              <a:solidFill>
                <a:srgbClr val="3091F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32764" y="2689061"/>
            <a:ext cx="1222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输入样例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12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输出样例</a:t>
            </a:r>
            <a:endParaRPr lang="en-US" altLang="zh-CN" sz="1200" b="1" i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65</a:t>
            </a:r>
            <a:endParaRPr lang="en-US" altLang="zh-CN" sz="1200" i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7856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en-US" altLang="zh-CN" sz="2400" b="1" spc="0" dirty="0">
                <a:solidFill>
                  <a:srgbClr val="003CA6"/>
                </a:solidFill>
              </a:rPr>
              <a:t>STOJ 40 </a:t>
            </a:r>
            <a:r>
              <a:rPr lang="zh-CN" altLang="en-US" sz="2400" b="1" spc="0" dirty="0">
                <a:solidFill>
                  <a:srgbClr val="003CA6"/>
                </a:solidFill>
              </a:rPr>
              <a:t>大写转小写</a:t>
            </a:r>
            <a:endParaRPr lang="zh-CN" altLang="en-US" sz="2400" b="1" dirty="0">
              <a:solidFill>
                <a:srgbClr val="EA501A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9230" y="920750"/>
            <a:ext cx="3612776" cy="3747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题目描述</a:t>
            </a:r>
            <a:endParaRPr lang="en-US" altLang="zh-CN" sz="16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输入一个大写字母，输出对应的小写字母。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输入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输入一行，只会包含一个大写字母。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输出一行，转换之后的小写字母。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数据范围</a:t>
            </a:r>
            <a:b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A~Z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5338" y="2794532"/>
            <a:ext cx="13294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输入样例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</a:p>
          <a:p>
            <a:endParaRPr lang="zh-CN" altLang="en-US" sz="12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输出样例</a:t>
            </a:r>
            <a:endParaRPr lang="en-US" altLang="zh-CN" sz="1200" b="1" i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2637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题目讲解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9230" y="1079999"/>
            <a:ext cx="6935409" cy="2962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大写字母和小写字母之间的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ASCII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码值差为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。因此，我们可以通过将大写字母的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ASCII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码值加上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来得到对应的小写字母。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根据题目提供的公式：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接收输入：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cin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或其他方式接收一个字符数据。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转换为小写字母：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将字符数据加上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，因为字符的双重身份，可以直接加。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输出结果：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输出字符。</a:t>
            </a:r>
          </a:p>
        </p:txBody>
      </p:sp>
    </p:spTree>
    <p:extLst>
      <p:ext uri="{BB962C8B-B14F-4D97-AF65-F5344CB8AC3E}">
        <p14:creationId xmlns:p14="http://schemas.microsoft.com/office/powerpoint/2010/main" val="3115185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189230" y="846564"/>
            <a:ext cx="3456878" cy="31680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代码参考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2254" y="1032291"/>
            <a:ext cx="307436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3458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519675" y="368275"/>
            <a:ext cx="6445378" cy="501073"/>
          </a:xfrm>
          <a:prstGeom prst="rect">
            <a:avLst/>
          </a:prstGeom>
        </p:spPr>
        <p:txBody>
          <a:bodyPr lIns="68578" tIns="34289" rIns="68578" bIns="34289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课前回顾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268421" y="1129868"/>
            <a:ext cx="5074508" cy="251546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9675" y="1328514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World"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矩形标注 10"/>
          <p:cNvSpPr/>
          <p:nvPr/>
        </p:nvSpPr>
        <p:spPr>
          <a:xfrm>
            <a:off x="2886491" y="1154157"/>
            <a:ext cx="1143476" cy="227171"/>
          </a:xfrm>
          <a:prstGeom prst="wedgeRectCallout">
            <a:avLst>
              <a:gd name="adj1" fmla="val -29851"/>
              <a:gd name="adj2" fmla="val 77115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760761" y="1129868"/>
            <a:ext cx="129349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1350">
                <a:latin typeface="微软雅黑" panose="020B0503020204020204" charset="-122"/>
                <a:ea typeface="微软雅黑" panose="020B0503020204020204" charset="-122"/>
              </a:rPr>
              <a:t>头文件</a:t>
            </a:r>
          </a:p>
        </p:txBody>
      </p:sp>
      <p:sp>
        <p:nvSpPr>
          <p:cNvPr id="8" name="矩形标注 12"/>
          <p:cNvSpPr/>
          <p:nvPr/>
        </p:nvSpPr>
        <p:spPr>
          <a:xfrm>
            <a:off x="3721877" y="1603310"/>
            <a:ext cx="1495425" cy="275749"/>
          </a:xfrm>
          <a:prstGeom prst="wedgeRectCallout">
            <a:avLst>
              <a:gd name="adj1" fmla="val -82932"/>
              <a:gd name="adj2" fmla="val 23229"/>
            </a:avLst>
          </a:prstGeom>
          <a:ln w="3810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文本框 8"/>
          <p:cNvSpPr txBox="1"/>
          <p:nvPr/>
        </p:nvSpPr>
        <p:spPr>
          <a:xfrm>
            <a:off x="3841415" y="1603310"/>
            <a:ext cx="129349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1350">
                <a:latin typeface="微软雅黑" panose="020B0503020204020204" charset="-122"/>
                <a:ea typeface="微软雅黑" panose="020B0503020204020204" charset="-122"/>
              </a:rPr>
              <a:t>命名空间</a:t>
            </a:r>
          </a:p>
        </p:txBody>
      </p:sp>
      <p:sp>
        <p:nvSpPr>
          <p:cNvPr id="10" name="矩形标注 15"/>
          <p:cNvSpPr/>
          <p:nvPr/>
        </p:nvSpPr>
        <p:spPr>
          <a:xfrm>
            <a:off x="2706103" y="2114923"/>
            <a:ext cx="1230154" cy="275749"/>
          </a:xfrm>
          <a:prstGeom prst="wedgeRectCallout">
            <a:avLst>
              <a:gd name="adj1" fmla="val -98509"/>
              <a:gd name="adj2" fmla="val -8549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2706103" y="2114923"/>
            <a:ext cx="129349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1350">
                <a:latin typeface="微软雅黑" panose="020B0503020204020204" charset="-122"/>
                <a:ea typeface="微软雅黑" panose="020B0503020204020204" charset="-122"/>
              </a:rPr>
              <a:t>主函数</a:t>
            </a:r>
          </a:p>
        </p:txBody>
      </p:sp>
      <p:sp>
        <p:nvSpPr>
          <p:cNvPr id="14" name="矩形标注 17"/>
          <p:cNvSpPr/>
          <p:nvPr/>
        </p:nvSpPr>
        <p:spPr>
          <a:xfrm>
            <a:off x="2696239" y="2848452"/>
            <a:ext cx="1358265" cy="275749"/>
          </a:xfrm>
          <a:prstGeom prst="wedgeRectCallout">
            <a:avLst>
              <a:gd name="adj1" fmla="val -77639"/>
              <a:gd name="adj2" fmla="val -24956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文本框 14"/>
          <p:cNvSpPr txBox="1"/>
          <p:nvPr/>
        </p:nvSpPr>
        <p:spPr>
          <a:xfrm>
            <a:off x="2696239" y="2847975"/>
            <a:ext cx="165115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</a:rPr>
              <a:t>函数返回值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594183" y="3434022"/>
            <a:ext cx="337981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1. C++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程序的基本结构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2. C++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中的编译、运行的含义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cout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的最基本用法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矩形标注 19"/>
          <p:cNvSpPr/>
          <p:nvPr/>
        </p:nvSpPr>
        <p:spPr>
          <a:xfrm>
            <a:off x="5304490" y="2572226"/>
            <a:ext cx="1375886" cy="275749"/>
          </a:xfrm>
          <a:prstGeom prst="wedgeRectCallout">
            <a:avLst>
              <a:gd name="adj1" fmla="val -68103"/>
              <a:gd name="adj2" fmla="val -15630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文本框 18"/>
          <p:cNvSpPr txBox="1"/>
          <p:nvPr/>
        </p:nvSpPr>
        <p:spPr>
          <a:xfrm>
            <a:off x="5387358" y="2571750"/>
            <a:ext cx="129349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1350">
                <a:latin typeface="微软雅黑" panose="020B0503020204020204" charset="-122"/>
                <a:ea typeface="微软雅黑" panose="020B0503020204020204" charset="-122"/>
              </a:rPr>
              <a:t>输出流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基本数据类型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9780" y="9207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布尔型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75115" y="3174643"/>
            <a:ext cx="8180265" cy="377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布尔类型只有两个值，分别为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true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（真），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false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（假），可以直接赋值，或者通过逻辑运算得出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ECFFB9-D34A-9C86-F48D-CE70847B2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15" y="1863069"/>
            <a:ext cx="8049615" cy="10866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2DCCE08-BDFE-A00C-5723-00B2855309C0}"/>
              </a:ext>
            </a:extLst>
          </p:cNvPr>
          <p:cNvSpPr txBox="1"/>
          <p:nvPr/>
        </p:nvSpPr>
        <p:spPr>
          <a:xfrm>
            <a:off x="575115" y="3891996"/>
            <a:ext cx="654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特别注意：布尔类型在打印输出时，只能显示</a:t>
            </a:r>
            <a:r>
              <a:rPr lang="en-US" altLang="zh-CN" sz="1800" b="1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zh-CN" sz="1800" b="1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或者</a:t>
            </a:r>
            <a:r>
              <a:rPr lang="en-US" altLang="zh-CN" sz="1800" b="1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0 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946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3962" y="2221462"/>
            <a:ext cx="7576686" cy="700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在编程中，有时候需要在不同类型的数据之间进行转换，以满足特定的需求或操作。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数据类型转换分为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隐式转换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（自动转换）和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显式转换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（强制转换）两种。</a:t>
            </a: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数据类型转换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65331" y="882959"/>
            <a:ext cx="6610714" cy="1716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隐式转换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自动转换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隐式转换是指在编程语言中，由编译器自动执行的类型转换过程，而无需显式指定。这种转换是为了保持操作的一致性，使不同类型的数据能够在一些特定的上下文中进行运算或操作。隐式转换通常涉及到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较小范围数据类型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向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较大范围数据类型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的转换，以避免数据丢失或提高精度。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122688" y="280462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运算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转换后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结果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(int)+(float)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(float)+(float)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(float)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(int)+(double)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(double)+(double)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(double)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(double)+(float)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(double)+(double)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(double)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隐式转换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8620" y="855002"/>
            <a:ext cx="4965364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None/>
            </a:pP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隐式转换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96148" y="1252803"/>
            <a:ext cx="3499658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3.8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52107" y="4103832"/>
            <a:ext cx="2041563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00B050"/>
              </a:solidFill>
              <a:effectLst/>
              <a:latin typeface="Helvetica" pitchFamily="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6148" y="4140812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kumimoji="1" lang="zh-CN" altLang="en-US" sz="14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78" y="3790814"/>
            <a:ext cx="626035" cy="6260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53984" y="2180088"/>
            <a:ext cx="1720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6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猜猜结果是什么</a:t>
            </a:r>
            <a:r>
              <a:rPr kumimoji="1" lang="en-US" altLang="zh-CN" sz="16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?</a:t>
            </a:r>
            <a:endParaRPr kumimoji="1" lang="zh-CN" altLang="en-US" sz="16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456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8620" y="855002"/>
            <a:ext cx="4965364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None/>
            </a:pP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隐式转换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96148" y="1252803"/>
            <a:ext cx="3499658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3.8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848196" y="1942174"/>
            <a:ext cx="3139153" cy="2173542"/>
          </a:xfrm>
          <a:prstGeom prst="wedgeRectCallout">
            <a:avLst>
              <a:gd name="adj1" fmla="val -105115"/>
              <a:gd name="adj2" fmla="val -2484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135000" tIns="135000" rIns="135000" bIns="135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在这个例子中，一个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double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类型的值（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3.8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）被隐式转换为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类型。在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C++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中，当将一个浮点数值赋值给整数类型时，会发生隐式转换。在这个过程中，小数部分会被截断，只保留整数部分。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2107" y="4103832"/>
            <a:ext cx="2041563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Helvetica" pitchFamily="2" charset="0"/>
              </a:rPr>
              <a:t>3</a:t>
            </a:r>
            <a:endParaRPr lang="en-US" altLang="zh-CN" dirty="0">
              <a:solidFill>
                <a:srgbClr val="00B050"/>
              </a:solidFill>
              <a:effectLst/>
              <a:latin typeface="Helvetica" pitchFamily="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6148" y="4140812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kumimoji="1" lang="zh-CN" altLang="en-US" sz="14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116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8620" y="855002"/>
            <a:ext cx="4965364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None/>
            </a:pP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隐式转换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96148" y="1252803"/>
            <a:ext cx="3499658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1.25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52107" y="4077846"/>
            <a:ext cx="2041563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00B050"/>
              </a:solidFill>
              <a:latin typeface="Helvetica" pitchFamily="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6148" y="4114826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kumimoji="1" lang="zh-CN" altLang="en-US" sz="14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78" y="3790814"/>
            <a:ext cx="626035" cy="6260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53984" y="2180088"/>
            <a:ext cx="1720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6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猜猜结果是什么</a:t>
            </a:r>
            <a:r>
              <a:rPr kumimoji="1" lang="en-US" altLang="zh-CN" sz="16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?</a:t>
            </a:r>
            <a:endParaRPr kumimoji="1" lang="zh-CN" altLang="en-US" sz="16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45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8620" y="855002"/>
            <a:ext cx="4965364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None/>
            </a:pP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隐式转换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96148" y="1252803"/>
            <a:ext cx="3499658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1.25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848196" y="1942174"/>
            <a:ext cx="3139153" cy="1850376"/>
          </a:xfrm>
          <a:prstGeom prst="wedgeRectCallout">
            <a:avLst>
              <a:gd name="adj1" fmla="val -102855"/>
              <a:gd name="adj2" fmla="val -154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135000" tIns="135000" rIns="135000" bIns="135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在这个过程中，整数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被隐式转换为浮点数，以便与浮点数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进行除法运算。这种类型转换是编译器自动处理的，称为隐式类型提升，它确保运算的精度和一致性。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2107" y="4077846"/>
            <a:ext cx="2041563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Helvetica" pitchFamily="2" charset="0"/>
              </a:rPr>
              <a:t>9.6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96148" y="4114826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kumimoji="1" lang="zh-CN" altLang="en-US" sz="14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462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8620" y="855002"/>
            <a:ext cx="4965364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None/>
            </a:pP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隐式转换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96147" y="1252803"/>
            <a:ext cx="4012335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52107" y="4077846"/>
            <a:ext cx="2041563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00B050"/>
              </a:solidFill>
              <a:latin typeface="Helvetica" pitchFamily="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6148" y="4114826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kumimoji="1" lang="zh-CN" altLang="en-US" sz="14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78" y="3790814"/>
            <a:ext cx="626035" cy="6260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53984" y="2180088"/>
            <a:ext cx="1720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6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猜猜结果是什么</a:t>
            </a:r>
            <a:r>
              <a:rPr kumimoji="1" lang="en-US" altLang="zh-CN" sz="16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?</a:t>
            </a:r>
            <a:endParaRPr kumimoji="1" lang="zh-CN" altLang="en-US" sz="16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03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8620" y="855002"/>
            <a:ext cx="4965364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None/>
            </a:pP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隐式转换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96147" y="1252803"/>
            <a:ext cx="4012335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52107" y="4077846"/>
            <a:ext cx="2041563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Helvetica" pitchFamily="2" charset="0"/>
              </a:rPr>
              <a:t>65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6148" y="4114826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kumimoji="1" lang="zh-CN" altLang="en-US" sz="14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85105" y="1053902"/>
            <a:ext cx="3139153" cy="3143038"/>
          </a:xfrm>
          <a:prstGeom prst="wedgeRectCallout">
            <a:avLst>
              <a:gd name="adj1" fmla="val -123948"/>
              <a:gd name="adj2" fmla="val -71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135000" tIns="135000" rIns="135000" bIns="135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在这个过程中，字符常量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被隐式转换为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，以便与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进行加法运算。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我们可以从这个角度理解：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因为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char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占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1B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占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4B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大类型转小类型会有精度损失，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类似浮点数转整数会损失小数部分。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194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显示转换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72000" y="1234265"/>
            <a:ext cx="3499658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84636" y="3848420"/>
            <a:ext cx="2041563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3.25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728677" y="3885400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kumimoji="1" lang="zh-CN" altLang="en-US" sz="14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1303" y="1234265"/>
            <a:ext cx="4077970" cy="3046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显示转换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强制转换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显式转换，也称为强制转换，是由编码者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明确指定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的类型转换过程。在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中，显式转换的格式是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类型名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)(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表达式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。显式转换的目的是确保类型转换是有意的，并且编码者对可能的数据丢失或截断有充分的了解。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例如，在右边的代码中，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输入一个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double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类型的数值，对其强制转换为整数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向零取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整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并输出。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84636" y="4246584"/>
            <a:ext cx="2041563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3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28677" y="4283564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kumimoji="1" lang="zh-CN" altLang="en-US" sz="14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740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标准输入输出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561" y="1269612"/>
            <a:ext cx="5564877" cy="294517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62114" y="4403494"/>
            <a:ext cx="1620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i="0" dirty="0">
                <a:solidFill>
                  <a:srgbClr val="12121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冯诺依曼体系结构</a:t>
            </a:r>
            <a:endParaRPr lang="zh-CN" altLang="en-US" sz="1400" dirty="0"/>
          </a:p>
        </p:txBody>
      </p:sp>
      <p:pic>
        <p:nvPicPr>
          <p:cNvPr id="15" name="图形 14" descr="箭头左旋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6" y="988811"/>
            <a:ext cx="1421592" cy="1421592"/>
          </a:xfrm>
          <a:prstGeom prst="rect">
            <a:avLst/>
          </a:prstGeom>
        </p:spPr>
      </p:pic>
      <p:pic>
        <p:nvPicPr>
          <p:cNvPr id="17" name="图形 16" descr="箭头右旋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4011" y="928711"/>
            <a:ext cx="1421592" cy="1421592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684777" y="2350303"/>
            <a:ext cx="11082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endParaRPr lang="en-US" altLang="zh-CN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6033" y="2350303"/>
            <a:ext cx="8031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cin</a:t>
            </a:r>
            <a:endParaRPr lang="en-US" altLang="zh-CN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745412" y="2873522"/>
            <a:ext cx="1009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121212"/>
                </a:solidFill>
                <a:latin typeface="微软雅黑" panose="020B0503020204020204" charset="-122"/>
                <a:ea typeface="微软雅黑" panose="020B0503020204020204" charset="-122"/>
              </a:rPr>
              <a:t>标准输出</a:t>
            </a:r>
            <a:endParaRPr lang="zh-CN" altLang="en-US" sz="1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656033" y="2873522"/>
            <a:ext cx="968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121212"/>
                </a:solidFill>
                <a:latin typeface="微软雅黑" panose="020B0503020204020204" charset="-122"/>
                <a:ea typeface="微软雅黑" panose="020B0503020204020204" charset="-122"/>
              </a:rPr>
              <a:t>标准输入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计算浮点数相除的余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5710" y="920750"/>
            <a:ext cx="8552580" cy="3639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题目描述</a:t>
            </a:r>
            <a:endParaRPr lang="en-US" altLang="zh-CN" sz="16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 b="0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计算两个双精度浮点数 </a:t>
            </a:r>
            <a:r>
              <a:rPr lang="en-US" altLang="zh-CN" sz="1400" b="0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a </a:t>
            </a:r>
            <a:r>
              <a:rPr lang="zh-CN" altLang="en-US" sz="1400" b="0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0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b </a:t>
            </a:r>
            <a:r>
              <a:rPr lang="zh-CN" altLang="en-US" sz="1400" b="0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的相除的余数，</a:t>
            </a:r>
            <a:r>
              <a:rPr lang="en-US" altLang="zh-CN" sz="1400" b="0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a </a:t>
            </a:r>
            <a:r>
              <a:rPr lang="zh-CN" altLang="en-US" sz="1400" b="0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0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b </a:t>
            </a:r>
            <a:r>
              <a:rPr lang="zh-CN" altLang="en-US" sz="1400" b="0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都是双精度浮点数。</a:t>
            </a:r>
            <a:endParaRPr lang="en-US" altLang="zh-CN" sz="1400" b="0" i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 b="0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这里余数（</a:t>
            </a:r>
            <a:r>
              <a:rPr lang="en-US" altLang="zh-CN" sz="1400" b="0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r</a:t>
            </a:r>
            <a:r>
              <a:rPr lang="zh-CN" altLang="en-US" sz="1400" b="0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）的定义是：</a:t>
            </a:r>
            <a:endParaRPr lang="en-US" altLang="zh-CN" sz="1400" b="0" i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400" b="0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a = k × b + r</a:t>
            </a:r>
            <a:r>
              <a:rPr lang="zh-CN" altLang="en-US" sz="1400" b="0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，其中 </a:t>
            </a:r>
            <a:r>
              <a:rPr lang="en-US" altLang="zh-CN" sz="1400" b="0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k </a:t>
            </a:r>
            <a:r>
              <a:rPr lang="zh-CN" altLang="en-US" sz="1400" b="0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是整数，</a:t>
            </a:r>
            <a:r>
              <a:rPr lang="en-US" altLang="zh-CN" sz="1400" b="0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0 ≤ r &lt;b</a:t>
            </a:r>
            <a:r>
              <a:rPr lang="zh-CN" altLang="en-US" sz="1400" b="0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400" b="0" i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输入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输入仅一行，包括两个双精度浮点数 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a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输出也仅一行，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a÷b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的余数。（保留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位小数）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22314" y="2621600"/>
            <a:ext cx="14259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输入样例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73.263 0.9973</a:t>
            </a:r>
          </a:p>
          <a:p>
            <a:endParaRPr lang="zh-CN" altLang="en-US" sz="12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输出样例</a:t>
            </a:r>
            <a:endParaRPr lang="en-US" altLang="zh-CN" sz="1200" b="1" i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0.4601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82516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题目讲解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9230" y="1080539"/>
            <a:ext cx="6858760" cy="2316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这里的关键点在于如何计算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，余数不能直接得出，但是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可以通过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a/b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强制取整得到。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，注意声明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时，它是整数类型。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，并带格式输出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9130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189230" y="847493"/>
            <a:ext cx="4657833" cy="391036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代码参考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5688" y="1067526"/>
            <a:ext cx="457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%.4lf</a:t>
            </a:r>
            <a:r>
              <a:rPr lang="en-US" altLang="zh-CN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8255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spc="0" dirty="0">
                <a:solidFill>
                  <a:srgbClr val="003CA6"/>
                </a:solidFill>
              </a:rPr>
              <a:t> STOJ 38 </a:t>
            </a:r>
            <a:r>
              <a:rPr lang="zh-CN" altLang="en-US" sz="2400" b="1" spc="0" dirty="0">
                <a:solidFill>
                  <a:srgbClr val="003CA6"/>
                </a:solidFill>
              </a:rPr>
              <a:t>平均值的计算</a:t>
            </a:r>
            <a:endParaRPr lang="zh-CN" altLang="en-US" sz="2400" b="1" dirty="0">
              <a:solidFill>
                <a:srgbClr val="EA501A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5710" y="798609"/>
            <a:ext cx="8659060" cy="3839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题目描述</a:t>
            </a:r>
            <a:endParaRPr lang="en-US" altLang="zh-CN" sz="16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输入四个整数，请求出它们的平均值。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输入</a:t>
            </a:r>
          </a:p>
          <a:p>
            <a:pPr>
              <a:lnSpc>
                <a:spcPct val="150000"/>
              </a:lnSpc>
            </a:pP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输入一行，包含</a:t>
            </a:r>
            <a:r>
              <a:rPr lang="en-US" altLang="zh-CN" sz="1400" b="0" i="0" dirty="0">
                <a:effectLst/>
                <a:latin typeface="Roboto" panose="02000000000000000000" pitchFamily="2" charset="0"/>
              </a:rPr>
              <a:t>4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个数字。</a:t>
            </a:r>
            <a:endParaRPr lang="en-US" altLang="zh-CN" sz="1400" dirty="0">
              <a:latin typeface="Roboto" panose="02000000000000000000" pitchFamily="2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输出一行，表示平均数。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数据范围</a:t>
            </a:r>
            <a:r>
              <a:rPr lang="zh-CN" altLang="en-US" sz="1600" dirty="0">
                <a:solidFill>
                  <a:srgbClr val="3091F2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输入保证是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范围的整数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75216" y="2718557"/>
            <a:ext cx="8730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输入样例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3 1 9 5</a:t>
            </a:r>
            <a:endParaRPr lang="en-US" altLang="zh-CN" sz="12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2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输出样例</a:t>
            </a:r>
            <a:endParaRPr lang="en-US" altLang="zh-CN" sz="1200" b="1" i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4.5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题目讲解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9230" y="1251965"/>
            <a:ext cx="6089556" cy="2639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读取四个数字 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a, b, c, d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。 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计算它们的和 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sum = a + b + c + d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。 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计算平均值 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average = sum / 4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。 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注意结果可能是小数，所以要特别注意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average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的类型。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289932" y="1248937"/>
            <a:ext cx="3278458" cy="294392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4773326" y="1248937"/>
            <a:ext cx="4014439" cy="294392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代码参考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91668" y="1312536"/>
            <a:ext cx="401443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56235" y="1312536"/>
            <a:ext cx="353182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21919" y="25362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或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计算电费</a:t>
            </a:r>
            <a:endParaRPr lang="zh-CN" altLang="en-US" sz="2400" b="1" dirty="0">
              <a:solidFill>
                <a:srgbClr val="EA501A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5710" y="920750"/>
            <a:ext cx="8552580" cy="3639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题目描述</a:t>
            </a:r>
            <a:endParaRPr lang="en-US" altLang="zh-CN" sz="16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小张在外面租房，每月会与房东进行电费的结算，电价为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元每度，用电量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由键盘输入，此时有两种计价方案：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、计算出电费后，对电费进行向下取整；</a:t>
            </a:r>
          </a:p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、对用电量进行向下取整，再进行电费的计算。</a:t>
            </a:r>
          </a:p>
          <a:p>
            <a:pPr algn="l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请分别通过两种计价方案算出小张的电费并输出。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输入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输入一行，一个浮点数，表示用电量。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输出一行，两个整数，分别是第一种和第二种两种计价方案得出的电费，两个数用空格隔开。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25401" y="2740671"/>
            <a:ext cx="13228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输入样例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20.5</a:t>
            </a:r>
          </a:p>
          <a:p>
            <a:endParaRPr lang="zh-CN" altLang="en-US" sz="12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输出样例</a:t>
            </a:r>
            <a:r>
              <a:rPr lang="en-US" altLang="zh-CN" sz="1200" b="1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题目讲解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9230" y="1338766"/>
            <a:ext cx="5944360" cy="1670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强制转换是：类型名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表达式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第一种计算电费的规则，先计算电费，再取整，也就是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int(a*2)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第二种计算电费的规则，先取整，再计算电费，也就是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int(a) * 2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111512" y="981307"/>
            <a:ext cx="6586654" cy="303050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代码参考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01083" y="1131684"/>
            <a:ext cx="62855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40443" y="2138092"/>
            <a:ext cx="6582334" cy="8337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zh-CN" sz="4400" b="0" dirty="0">
                <a:latin typeface="+mj-lt"/>
              </a:rPr>
              <a:t>4</a:t>
            </a:r>
            <a:r>
              <a:rPr kumimoji="1" lang="en-US" altLang="zh-CN" sz="3200" dirty="0">
                <a:latin typeface="+mj-lt"/>
              </a:rPr>
              <a:t>/</a:t>
            </a:r>
            <a:r>
              <a:rPr kumimoji="1" lang="zh-CN" altLang="en-US" sz="3200" dirty="0">
                <a:latin typeface="+mj-lt"/>
              </a:rPr>
              <a:t>  </a:t>
            </a:r>
            <a:r>
              <a:rPr kumimoji="1" lang="en-US" altLang="zh-CN" sz="3200" dirty="0">
                <a:latin typeface="+mj-lt"/>
              </a:rPr>
              <a:t> </a:t>
            </a:r>
            <a:r>
              <a:rPr kumimoji="1" lang="zh-CN" altLang="en-US" sz="3200" dirty="0">
                <a:latin typeface="+mj-lt"/>
              </a:rPr>
              <a:t>注意事项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74320" y="368275"/>
            <a:ext cx="6690733" cy="501073"/>
          </a:xfrm>
          <a:prstGeom prst="rect">
            <a:avLst/>
          </a:prstGeom>
        </p:spPr>
        <p:txBody>
          <a:bodyPr lIns="68578" tIns="34289" rIns="68578" bIns="34289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 err="1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cin</a:t>
            </a:r>
            <a:r>
              <a:rPr lang="en-US" altLang="zh-CN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</a:p>
        </p:txBody>
      </p:sp>
      <p:pic>
        <p:nvPicPr>
          <p:cNvPr id="2" name="图片 1" descr="动手练习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068308" y="3841751"/>
            <a:ext cx="736651" cy="993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15561" y="1261642"/>
            <a:ext cx="7881983" cy="19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</a:pPr>
            <a:r>
              <a:rPr lang="en-US" altLang="zh-CN" sz="1400" b="0" dirty="0">
                <a:solidFill>
                  <a:srgbClr val="00108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kern="1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character input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），在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iostream 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头文件中定义，可以控制来自目标输入流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stdin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的输入。</a:t>
            </a:r>
            <a:r>
              <a:rPr lang="zh-CN" altLang="zh-CN" sz="1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74799" y="1905518"/>
            <a:ext cx="599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9041" y="3272418"/>
            <a:ext cx="79169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以上两种输入，都可以使用 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&gt;&gt; 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运算符从 </a:t>
            </a:r>
            <a:r>
              <a:rPr lang="en-US" altLang="zh-CN" sz="1400" kern="1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中读取数据，储存到变量中（上方两段代码都有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个整形变量，分别是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，实现了计算三个整数的和）。 </a:t>
            </a:r>
          </a:p>
          <a:p>
            <a:pPr algn="l"/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* 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注意：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&gt;&gt;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运算符遇到空格（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Space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）、制表符（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Tab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）、回车（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Enter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）都会结束输入，如下输入方法都是正确的：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E1A5B32-28BA-7C7B-C470-FC58986E5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561" y="1522396"/>
            <a:ext cx="2047066" cy="167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573B8F-C08A-9A4F-373D-4FC1F4AC3E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3596" y="1522396"/>
            <a:ext cx="2376805" cy="163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C2AFA4-43D4-CCA0-D854-2CAF84B2E6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597" y="4226525"/>
            <a:ext cx="1170958" cy="73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85D465-E1D5-97BF-3FC5-2C46940FCF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3902" y="4135159"/>
            <a:ext cx="776716" cy="79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5179A00-48B7-1060-2941-5C1DA5E8B9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1684" y="4091727"/>
            <a:ext cx="1433369" cy="812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4640941" y="1047038"/>
            <a:ext cx="4212144" cy="251283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基本数据类型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69272" y="3625141"/>
            <a:ext cx="204156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-2147483648</a:t>
            </a:r>
            <a:endParaRPr lang="en-US" altLang="zh-CN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13313" y="3662121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kumimoji="1" lang="zh-CN" altLang="en-US" sz="14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5091" y="1149291"/>
            <a:ext cx="4077970" cy="2685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危险的数据溢出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每个数据的内存大小都是固定的，可以表示的数字范围也是有限的。当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数据的值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超出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了其所能表示的范围，可能会产生意想不到的结果，这种情况叫数据溢出。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溢出属于警告，不属于语法错误。</a:t>
            </a:r>
            <a:endParaRPr lang="en-US" altLang="zh-CN" sz="14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8677" y="1149291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2147483647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91" y="3848420"/>
            <a:ext cx="4391709" cy="948086"/>
          </a:xfrm>
          <a:prstGeom prst="rect">
            <a:avLst/>
          </a:prstGeom>
        </p:spPr>
      </p:pic>
      <p:pic>
        <p:nvPicPr>
          <p:cNvPr id="15" name="图形 14" descr="帮助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21087" y="2666840"/>
            <a:ext cx="1055794" cy="10557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539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基本数据类型 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3695756" y="920749"/>
            <a:ext cx="5143443" cy="327210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940156" y="3847001"/>
            <a:ext cx="697685" cy="938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  <a:effectLst/>
                <a:latin typeface="Helvetica" pitchFamily="2" charset="0"/>
              </a:rPr>
              <a:t>1</a:t>
            </a:r>
          </a:p>
          <a:p>
            <a:r>
              <a:rPr lang="en-US" altLang="zh-CN" sz="1100" dirty="0">
                <a:solidFill>
                  <a:srgbClr val="FF0000"/>
                </a:solidFill>
                <a:latin typeface="Helvetica" pitchFamily="2" charset="0"/>
              </a:rPr>
              <a:t>2</a:t>
            </a:r>
          </a:p>
          <a:p>
            <a:r>
              <a:rPr lang="en-US" altLang="zh-CN" sz="1100" dirty="0">
                <a:solidFill>
                  <a:srgbClr val="FF0000"/>
                </a:solidFill>
                <a:effectLst/>
                <a:latin typeface="Helvetica" pitchFamily="2" charset="0"/>
              </a:rPr>
              <a:t>0</a:t>
            </a:r>
          </a:p>
          <a:p>
            <a:r>
              <a:rPr lang="en-US" altLang="zh-CN" sz="1100" dirty="0">
                <a:solidFill>
                  <a:srgbClr val="FF0000"/>
                </a:solidFill>
                <a:latin typeface="Helvetica" pitchFamily="2" charset="0"/>
              </a:rPr>
              <a:t>1</a:t>
            </a:r>
          </a:p>
          <a:p>
            <a:r>
              <a:rPr lang="en-US" altLang="zh-CN" sz="1100" dirty="0">
                <a:solidFill>
                  <a:srgbClr val="FF0000"/>
                </a:solidFill>
                <a:effectLst/>
                <a:latin typeface="Helvetica" pitchFamily="2" charset="0"/>
              </a:rPr>
              <a:t>0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29490" y="3858197"/>
            <a:ext cx="587020" cy="307777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kumimoji="1" lang="zh-CN" altLang="en-US" sz="14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9328" y="1044253"/>
            <a:ext cx="3223372" cy="3978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浮点型的数据溢出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整型数据会有溢出，浮点型也是如此。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中，浮点数类型都是具有有限精度的，所以浮点数通常都是近似值，浮点数类型可能无法精确地表示。在进行浮点数计算时，由于浮点数的近似性，可能会产生舍入误差，导致结果与预期值略有不同。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所以，以后定义除非特殊要求，否则尽量不要使用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float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形 11" descr="帮助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9048" y="3318075"/>
            <a:ext cx="1055794" cy="105579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768753" y="1044253"/>
            <a:ext cx="4950156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#include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&lt;iostream&gt;</a:t>
            </a:r>
            <a:endParaRPr lang="en-US" altLang="zh-CN" sz="10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0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using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namespace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std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b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zh-CN" sz="10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main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() {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a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JetBrains Mono" panose="02000009000000000000" pitchFamily="49" charset="0"/>
              </a:rPr>
              <a:t>1.999999999999999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JetBrains Mono" panose="02000009000000000000" pitchFamily="49" charset="0"/>
              </a:rPr>
              <a:t>1.9999999999999999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JetBrains Mono" panose="02000009000000000000" pitchFamily="49" charset="0"/>
              </a:rPr>
              <a:t>0.9999999999999999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d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JetBrains Mono" panose="02000009000000000000" pitchFamily="49" charset="0"/>
              </a:rPr>
              <a:t>0.99999999999999999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e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JetBrains Mono" panose="02000009000000000000" pitchFamily="49" charset="0"/>
              </a:rPr>
              <a:t>0.99999999999999999L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0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cout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&lt;&lt;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a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&lt;&lt;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 err="1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endl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  <a:r>
              <a:rPr lang="en-US" altLang="zh-CN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     // </a:t>
            </a:r>
            <a:r>
              <a:rPr lang="zh-CN" altLang="en-US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这个例子</a:t>
            </a:r>
            <a:r>
              <a:rPr lang="en-US" altLang="zh-CN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zh-CN" altLang="en-US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位不爆精度、但是</a:t>
            </a:r>
            <a:r>
              <a:rPr lang="en-US" altLang="zh-CN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16</a:t>
            </a:r>
            <a:r>
              <a:rPr lang="zh-CN" altLang="en-US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位会爆精度</a:t>
            </a:r>
            <a:endParaRPr lang="zh-CN" altLang="en-US" sz="10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r>
              <a:rPr lang="zh-CN" altLang="en-US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0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cout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&lt;&lt;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&lt;&lt;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 err="1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endl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  <a:r>
              <a:rPr lang="en-US" altLang="zh-CN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     // </a:t>
            </a:r>
            <a:r>
              <a:rPr lang="zh-CN" altLang="en-US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这个例子</a:t>
            </a:r>
            <a:r>
              <a:rPr lang="en-US" altLang="zh-CN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zh-CN" altLang="en-US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位不爆精度、但是</a:t>
            </a:r>
            <a:r>
              <a:rPr lang="en-US" altLang="zh-CN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16</a:t>
            </a:r>
            <a:r>
              <a:rPr lang="zh-CN" altLang="en-US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位会爆精度</a:t>
            </a:r>
            <a:endParaRPr lang="zh-CN" altLang="en-US" sz="10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br>
              <a:rPr lang="zh-CN" altLang="en-US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r>
              <a:rPr lang="zh-CN" altLang="en-US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0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cout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&lt;&lt;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&lt;&lt;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 err="1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endl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  <a:r>
              <a:rPr lang="en-US" altLang="zh-CN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     // </a:t>
            </a:r>
            <a:r>
              <a:rPr lang="zh-CN" altLang="en-US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这个例子</a:t>
            </a:r>
            <a:r>
              <a:rPr lang="en-US" altLang="zh-CN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16</a:t>
            </a:r>
            <a:r>
              <a:rPr lang="zh-CN" altLang="en-US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位不爆精度、但是</a:t>
            </a:r>
            <a:r>
              <a:rPr lang="en-US" altLang="zh-CN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17</a:t>
            </a:r>
            <a:r>
              <a:rPr lang="zh-CN" altLang="en-US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位会爆精度</a:t>
            </a:r>
            <a:endParaRPr lang="zh-CN" altLang="en-US" sz="10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r>
              <a:rPr lang="zh-CN" altLang="en-US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0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cout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&lt;&lt;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d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&lt;&lt;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 err="1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endl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  <a:r>
              <a:rPr lang="en-US" altLang="zh-CN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     // </a:t>
            </a:r>
            <a:r>
              <a:rPr lang="zh-CN" altLang="en-US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这个例子</a:t>
            </a:r>
            <a:r>
              <a:rPr lang="en-US" altLang="zh-CN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16</a:t>
            </a:r>
            <a:r>
              <a:rPr lang="zh-CN" altLang="en-US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位不爆精度、但是</a:t>
            </a:r>
            <a:r>
              <a:rPr lang="en-US" altLang="zh-CN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17</a:t>
            </a:r>
            <a:r>
              <a:rPr lang="zh-CN" altLang="en-US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位会爆精度</a:t>
            </a:r>
            <a:endParaRPr lang="zh-CN" altLang="en-US" sz="10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r>
              <a:rPr lang="zh-CN" altLang="en-US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0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cout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&lt;&lt;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e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&lt;&lt;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 err="1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endl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  <a:r>
              <a:rPr lang="en-US" altLang="zh-CN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     // </a:t>
            </a:r>
            <a:r>
              <a:rPr lang="zh-CN" altLang="en-US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改成更高精度的</a:t>
            </a:r>
            <a:r>
              <a:rPr lang="en-US" altLang="zh-CN" sz="10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long double</a:t>
            </a:r>
            <a:endParaRPr lang="en-US" altLang="zh-CN" sz="10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zh-CN" sz="10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720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万能头文件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9230" y="1323025"/>
            <a:ext cx="6858760" cy="3285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本堂课中，我们使用的：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都使用了新的头文件。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如果头文件记不住，我们就不能使用对应的功能，该怎么办？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91327" y="1857979"/>
            <a:ext cx="27799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setprecision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CN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...);</a:t>
            </a:r>
          </a:p>
          <a:p>
            <a:endParaRPr lang="en-US" altLang="zh-CN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scanf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...);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203902" y="1857979"/>
            <a:ext cx="298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iomanip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87366" y="2631897"/>
            <a:ext cx="3237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cstdio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3" name="直接箭头连接符 22"/>
          <p:cNvCxnSpPr>
            <a:stCxn id="12" idx="1"/>
          </p:cNvCxnSpPr>
          <p:nvPr/>
        </p:nvCxnSpPr>
        <p:spPr>
          <a:xfrm flipH="1">
            <a:off x="4096215" y="2042645"/>
            <a:ext cx="110768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1"/>
          </p:cNvCxnSpPr>
          <p:nvPr/>
        </p:nvCxnSpPr>
        <p:spPr>
          <a:xfrm flipH="1">
            <a:off x="4096215" y="2816563"/>
            <a:ext cx="1191151" cy="3479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8" idx="1"/>
          </p:cNvCxnSpPr>
          <p:nvPr/>
        </p:nvCxnSpPr>
        <p:spPr>
          <a:xfrm flipH="1" flipV="1">
            <a:off x="4096215" y="2571750"/>
            <a:ext cx="1191151" cy="2448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776" y="3335307"/>
            <a:ext cx="1887852" cy="160371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万能头文件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263" y="3361429"/>
            <a:ext cx="2108420" cy="14773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285999" y="144678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24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&lt;bits/</a:t>
            </a:r>
            <a:r>
              <a:rPr lang="en-US" altLang="zh-CN" sz="2400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stdc</a:t>
            </a:r>
            <a:r>
              <a:rPr lang="en-US" altLang="zh-CN" sz="24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++.h&gt;</a:t>
            </a:r>
            <a:endParaRPr lang="en-US" altLang="zh-CN" sz="2400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88260" y="2110085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闪亮登场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万能头文件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9230" y="11717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&lt;bits/</a:t>
            </a:r>
            <a:r>
              <a:rPr lang="en-US" altLang="zh-CN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stdc</a:t>
            </a:r>
            <a:r>
              <a:rPr lang="en-US" altLang="zh-CN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++.h&gt;</a:t>
            </a:r>
            <a:endParaRPr lang="en-US" altLang="zh-CN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9229" y="1664036"/>
            <a:ext cx="8566149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它是C++中支持的一个几乎万能的头文件，几乎包含所有的可用到的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C++库函数。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9230" y="2635823"/>
            <a:ext cx="2479629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#ifndef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_GLIBCXX_NO_ASSERT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cassert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cctype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cerrno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cfloat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&lt;ciso646&gt;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climits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clocale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cmath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csetjmp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csignal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050" b="0" dirty="0">
              <a:solidFill>
                <a:srgbClr val="AF00D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75230" y="2792276"/>
            <a:ext cx="1851443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cstdarg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cstddef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cstdio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cstdlib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cstring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ctime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cwchar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cwctype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050" dirty="0">
                <a:solidFill>
                  <a:srgbClr val="A31515"/>
                </a:solidFill>
                <a:latin typeface="Consolas" panose="020B0609020204030204" pitchFamily="49" charset="0"/>
              </a:rPr>
              <a:t>…… ……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05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endParaRPr lang="en-US" altLang="zh-CN" sz="1050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17329" y="2571750"/>
            <a:ext cx="2022086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C++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&lt;algorithm&gt;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bitset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&lt;complex&gt;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&lt;deque&gt;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&lt;exception&gt;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fstream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&lt;functional&gt;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iomanip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iosfwd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istream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&lt;iterator&gt;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118567" y="1721211"/>
            <a:ext cx="1963730" cy="3485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&lt;limits&gt;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&lt;list&gt;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&lt;locale&gt;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&lt;map&gt;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&lt;memory&gt;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&lt;new&gt;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&lt;numeric&gt;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&lt;queue&gt;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&lt;set&gt;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sstream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&lt;stack&gt;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stdexcept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streambuf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&lt;string&gt;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typeinfo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&lt;utility&gt;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valarray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&lt;vector&gt;</a:t>
            </a:r>
          </a:p>
          <a:p>
            <a:r>
              <a:rPr lang="en-US" altLang="zh-CN" sz="1050" dirty="0">
                <a:solidFill>
                  <a:srgbClr val="A31515"/>
                </a:solidFill>
                <a:latin typeface="Consolas" panose="020B0609020204030204" pitchFamily="49" charset="0"/>
              </a:rPr>
              <a:t>…… ……</a:t>
            </a:r>
            <a:endParaRPr lang="en-US" altLang="zh-CN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sz="105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2856" y="3929428"/>
            <a:ext cx="4572000" cy="102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优点：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在竞赛中节约时间。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减少了编写头文件的工作量。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9230" y="1413548"/>
            <a:ext cx="4619253" cy="2316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缺点：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不属于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GNU C++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库的标准头文件，在某些情况可能会编译失败。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包含了很多不需要的头文件，增加了编译时间。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使用万能头会导致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部分标识符被占用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而无法作为全局变量使用。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仅适用于在线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OJ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比赛使用，不适用工程开发。</a:t>
            </a: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万能头文件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05" y="2880313"/>
            <a:ext cx="5978055" cy="2019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9230" y="920750"/>
            <a:ext cx="3704853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优点与缺点：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189" y="1271358"/>
            <a:ext cx="4244811" cy="286983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067503" y="416863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代码报错是因为万能头文件下包含了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math.h</a:t>
            </a:r>
            <a:endParaRPr lang="en-US" altLang="zh-CN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math.h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下面包含的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mathcalls.h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中有对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j0,j1,jn,y0,y1,yn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的定义</a:t>
            </a:r>
            <a:endParaRPr lang="en-US" altLang="zh-CN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所以才报错 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重定义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噢！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40443" y="2138092"/>
            <a:ext cx="6582334" cy="8337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zh-CN" sz="4400" b="0" dirty="0">
                <a:latin typeface="+mj-lt"/>
              </a:rPr>
              <a:t>5</a:t>
            </a:r>
            <a:r>
              <a:rPr kumimoji="1" lang="en-US" altLang="zh-CN" sz="3200" dirty="0">
                <a:latin typeface="+mj-lt"/>
              </a:rPr>
              <a:t>/</a:t>
            </a:r>
            <a:r>
              <a:rPr kumimoji="1" lang="zh-CN" altLang="en-US" sz="3200" dirty="0">
                <a:latin typeface="+mj-lt"/>
              </a:rPr>
              <a:t>  </a:t>
            </a:r>
            <a:r>
              <a:rPr kumimoji="1" lang="en-US" altLang="zh-CN" sz="3200" dirty="0">
                <a:latin typeface="+mj-lt"/>
              </a:rPr>
              <a:t> </a:t>
            </a:r>
            <a:r>
              <a:rPr kumimoji="1" lang="zh-CN" altLang="en-US" sz="3200" dirty="0">
                <a:latin typeface="+mj-lt"/>
              </a:rPr>
              <a:t>相关习题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519675" y="368275"/>
            <a:ext cx="6445378" cy="501073"/>
          </a:xfrm>
          <a:prstGeom prst="rect">
            <a:avLst/>
          </a:prstGeom>
        </p:spPr>
        <p:txBody>
          <a:bodyPr lIns="68578" tIns="34289" rIns="68578" bIns="34289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003CA6"/>
                </a:solidFill>
                <a:latin typeface="微软雅黑" charset="0"/>
                <a:ea typeface="微软雅黑" charset="0"/>
              </a:rPr>
              <a:t>相关习题</a:t>
            </a:r>
            <a:endParaRPr lang="zh-CN" altLang="en-US" sz="2400" b="1" dirty="0">
              <a:solidFill>
                <a:srgbClr val="003C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1884" y="1484348"/>
            <a:ext cx="8140231" cy="3540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STOJ 41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变量大小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STOJ 43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向下取整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STOJ 44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并联电阻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STOJ 45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标准体重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STOJ 46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步行和骑车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STOJ 56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打印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ASCII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码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STOJ 57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打印字符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STOJ 58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转换大小写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STOJ 202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浮点数计算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STOJ 203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数字各个位之和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auto">
              <a:lnSpc>
                <a:spcPct val="300000"/>
              </a:lnSpc>
            </a:pPr>
            <a:endParaRPr kumimoji="1"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40443" y="2138092"/>
            <a:ext cx="6582334" cy="8337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zh-CN" sz="4400" b="0" dirty="0">
                <a:latin typeface="+mj-lt"/>
              </a:rPr>
              <a:t>2</a:t>
            </a:r>
            <a:r>
              <a:rPr kumimoji="1" lang="en-US" altLang="zh-CN" sz="3200" dirty="0">
                <a:latin typeface="+mj-lt"/>
              </a:rPr>
              <a:t>/</a:t>
            </a:r>
            <a:r>
              <a:rPr kumimoji="1" lang="zh-CN" altLang="en-US" sz="3200" dirty="0">
                <a:latin typeface="+mj-lt"/>
              </a:rPr>
              <a:t>  </a:t>
            </a:r>
            <a:r>
              <a:rPr kumimoji="1" lang="en-US" altLang="zh-CN" sz="3200" dirty="0">
                <a:latin typeface="+mj-lt"/>
              </a:rPr>
              <a:t> </a:t>
            </a:r>
            <a:r>
              <a:rPr kumimoji="1" lang="zh-CN" altLang="en-US" sz="3200" dirty="0">
                <a:latin typeface="+mj-lt"/>
              </a:rPr>
              <a:t>变量与输入</a:t>
            </a:r>
            <a:endParaRPr kumimoji="1" lang="en-US" altLang="zh-CN" sz="3200"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90279" y="1772909"/>
            <a:ext cx="4163442" cy="15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SzPct val="150000"/>
              <a:buBlip>
                <a:blip r:embed="rId6"/>
              </a:buBlip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计算机的主要功能是什么？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SzPct val="150000"/>
              <a:buBlip>
                <a:blip r:embed="rId6"/>
              </a:buBlip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进行计算的数据在哪里？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SzPct val="150000"/>
              <a:buBlip>
                <a:blip r:embed="rId6"/>
              </a:buBlip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怎么获取这些数据？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变量与输入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096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s://timgsa.baidu.com/timg?image&amp;quality=80&amp;size=b9999_10000&amp;sec=1523964713163&amp;di=b6e2bd098703ca40d5e46aee6740c431&amp;imgtype=0&amp;src=http%3A%2F%2Fimgsrc.baidu.com%2Fimgad%2Fpic%2Fitem%2F2cf5e0fe9925bc319156f78554df8db1cb1370a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7"/>
          <a:stretch>
            <a:fillRect/>
          </a:stretch>
        </p:blipFill>
        <p:spPr bwMode="auto">
          <a:xfrm>
            <a:off x="4572000" y="1444337"/>
            <a:ext cx="3792458" cy="241375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08558" y="1285404"/>
            <a:ext cx="4163442" cy="293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SzPct val="150000"/>
              <a:buBlip>
                <a:blip r:embed="rId8"/>
              </a:buBlip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变量是程序可操作的存储区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SzPct val="150000"/>
              <a:buBlip>
                <a:blip r:embed="rId8"/>
              </a:buBlip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中每个变量都有指定的类型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整数、浮点数、字符等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SzPct val="150000"/>
              <a:buBlip>
                <a:blip r:embed="rId8"/>
              </a:buBlip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类型决定了变量的存储范围及占内存空间大小。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SzPct val="150000"/>
              <a:buBlip>
                <a:blip r:embed="rId8"/>
              </a:buBlip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我们可以给任意变量起有效的名称，用于区分不同的变量。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SzPct val="150000"/>
              <a:buNone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变量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432611" y="2704964"/>
            <a:ext cx="646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鞋子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064187" y="289471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79778" y="2740823"/>
            <a:ext cx="646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零食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65840" y="2497329"/>
            <a:ext cx="646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袜子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06"/>
  <p:tag name="KSO_WPP_MARK_KEY" val="49d6ec15-bf1a-445a-b1b4-4d8ed3edb928"/>
  <p:tag name="COMMONDATA" val="eyJoZGlkIjoiNjQzZjg4MjE3MDhhMjgwZGI0NGI3NTYxNTNkYWVmYm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4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4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4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2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3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3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3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3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2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3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3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3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3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3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3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3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3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3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3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4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4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3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4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4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4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4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4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5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3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5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4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4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4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4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448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b="0" dirty="0" smtClean="0">
            <a:solidFill>
              <a:srgbClr val="AF00DB"/>
            </a:solidFill>
            <a:effectLst/>
            <a:latin typeface="Menlo" panose="020B060903080402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6061</TotalTime>
  <Words>5857</Words>
  <Application>Microsoft Macintosh PowerPoint</Application>
  <PresentationFormat>全屏显示(16:9)</PresentationFormat>
  <Paragraphs>1020</Paragraphs>
  <Slides>68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1" baseType="lpstr">
      <vt:lpstr>-apple-system</vt:lpstr>
      <vt:lpstr>等线</vt:lpstr>
      <vt:lpstr>Microsoft YaHei</vt:lpstr>
      <vt:lpstr>Microsoft YaHei</vt:lpstr>
      <vt:lpstr>JetBrains Mono</vt:lpstr>
      <vt:lpstr>Arial</vt:lpstr>
      <vt:lpstr>Calibri</vt:lpstr>
      <vt:lpstr>Cambria Math</vt:lpstr>
      <vt:lpstr>Consolas</vt:lpstr>
      <vt:lpstr>Helvetica</vt:lpstr>
      <vt:lpstr>Menlo</vt:lpstr>
      <vt:lpstr>Roboto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书签式三项并列关系图表</dc:title>
  <dc:creator>杜鹏亮</dc:creator>
  <cp:lastModifiedBy>office user</cp:lastModifiedBy>
  <cp:revision>19</cp:revision>
  <dcterms:created xsi:type="dcterms:W3CDTF">2024-04-17T03:24:53Z</dcterms:created>
  <dcterms:modified xsi:type="dcterms:W3CDTF">2025-01-08T09:45:31Z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72F392DA80DC4969AB314C71AE3DE347</vt:lpwstr>
  </property>
  <property fmtid="{D5CDD505-2E9C-101B-9397-08002B2CF9AE}" pid="3" name="KSOProductBuildVer">
    <vt:lpwstr>2052-0.0.0.0</vt:lpwstr>
  </property>
</Properties>
</file>